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330" r:id="rId2"/>
    <p:sldId id="292" r:id="rId3"/>
    <p:sldId id="261" r:id="rId4"/>
    <p:sldId id="262" r:id="rId5"/>
    <p:sldId id="264" r:id="rId6"/>
    <p:sldId id="293" r:id="rId7"/>
    <p:sldId id="268" r:id="rId8"/>
    <p:sldId id="269" r:id="rId9"/>
    <p:sldId id="294" r:id="rId10"/>
    <p:sldId id="295" r:id="rId11"/>
    <p:sldId id="329" r:id="rId12"/>
    <p:sldId id="276" r:id="rId13"/>
    <p:sldId id="277" r:id="rId14"/>
    <p:sldId id="315" r:id="rId15"/>
    <p:sldId id="278" r:id="rId16"/>
    <p:sldId id="275" r:id="rId17"/>
    <p:sldId id="280" r:id="rId18"/>
    <p:sldId id="281" r:id="rId19"/>
    <p:sldId id="291" r:id="rId20"/>
    <p:sldId id="282" r:id="rId21"/>
    <p:sldId id="296" r:id="rId22"/>
    <p:sldId id="283" r:id="rId23"/>
    <p:sldId id="287" r:id="rId24"/>
    <p:sldId id="284" r:id="rId25"/>
    <p:sldId id="288" r:id="rId26"/>
    <p:sldId id="316" r:id="rId27"/>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5" d="100"/>
          <a:sy n="65" d="100"/>
        </p:scale>
        <p:origin x="1288" y="48"/>
      </p:cViewPr>
      <p:guideLst>
        <p:guide orient="horz" pos="2160"/>
        <p:guide pos="29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A0AB5D9-698F-4FD0-9A9E-2FA66A742DC5}" type="datetimeFigureOut">
              <a:rPr lang="en-US" smtClean="0"/>
              <a:t>2/21/2022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E15856-0286-447C-8B3E-4FF355CABFD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AB5D9-698F-4FD0-9A9E-2FA66A742DC5}"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AB5D9-698F-4FD0-9A9E-2FA66A742DC5}"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AB5D9-698F-4FD0-9A9E-2FA66A742DC5}"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0AB5D9-698F-4FD0-9A9E-2FA66A742DC5}"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0AB5D9-698F-4FD0-9A9E-2FA66A742DC5}"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0AB5D9-698F-4FD0-9A9E-2FA66A742DC5}"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0AB5D9-698F-4FD0-9A9E-2FA66A742DC5}"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B5D9-698F-4FD0-9A9E-2FA66A742DC5}"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0AB5D9-698F-4FD0-9A9E-2FA66A742DC5}"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0AB5D9-698F-4FD0-9A9E-2FA66A742DC5}"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E15856-0286-447C-8B3E-4FF355CABFD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b="0" i="0" u="none">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0AB5D9-698F-4FD0-9A9E-2FA66A742DC5}" type="datetimeFigureOut">
              <a:rPr lang="en-US" smtClean="0"/>
              <a:t>2/21/2022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E15856-0286-447C-8B3E-4FF355CABFD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5.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05800" cy="1143000"/>
          </a:xfrm>
        </p:spPr>
        <p:txBody>
          <a:bodyPr>
            <a:noAutofit/>
          </a:bodyPr>
          <a:lstStyle/>
          <a:p>
            <a:pPr algn="ctr"/>
            <a:r>
              <a:rPr lang="en-US" sz="9600" b="1" smtClean="0">
                <a:solidFill>
                  <a:srgbClr val="FF0000"/>
                </a:solidFill>
              </a:rPr>
              <a:t>Tập đọc</a:t>
            </a:r>
            <a:endParaRPr lang="en-US" sz="9600" b="1">
              <a:solidFill>
                <a:srgbClr val="FF0000"/>
              </a:solidFill>
            </a:endParaRPr>
          </a:p>
        </p:txBody>
      </p:sp>
    </p:spTree>
    <p:extLst>
      <p:ext uri="{BB962C8B-B14F-4D97-AF65-F5344CB8AC3E}">
        <p14:creationId xmlns:p14="http://schemas.microsoft.com/office/powerpoint/2010/main" val="223878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95400" y="2860953"/>
            <a:ext cx="52578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vi-VN" sz="4800" smtClean="0">
                <a:latin typeface="+mj-lt"/>
              </a:rPr>
              <a:t>Luyện đọc nhóm đôi</a:t>
            </a:r>
            <a:endParaRPr lang="vi-VN" sz="4800">
              <a:latin typeface="+mj-lt"/>
            </a:endParaRPr>
          </a:p>
        </p:txBody>
      </p:sp>
      <p:sp>
        <p:nvSpPr>
          <p:cNvPr id="3"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4" name="Curved Right Arrow 3"/>
          <p:cNvSpPr/>
          <p:nvPr/>
        </p:nvSpPr>
        <p:spPr>
          <a:xfrm>
            <a:off x="381000" y="1905000"/>
            <a:ext cx="990600" cy="955953"/>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Horizontal Scroll 7">
            <a:hlinkClick r:id="rId2" action="ppaction://hlinksldjump"/>
          </p:cNvPr>
          <p:cNvSpPr/>
          <p:nvPr/>
        </p:nvSpPr>
        <p:spPr>
          <a:xfrm>
            <a:off x="1467485" y="1524000"/>
            <a:ext cx="6748145" cy="19812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Bài văn viết về cảnh vật gì?</a:t>
            </a:r>
          </a:p>
          <a:p>
            <a:pPr algn="ctr"/>
            <a:r>
              <a:rPr lang="en-US" sz="4000" dirty="0">
                <a:latin typeface="Times New Roman" panose="02020603050405020304" pitchFamily="18" charset="0"/>
                <a:cs typeface="Times New Roman" panose="02020603050405020304" pitchFamily="18" charset="0"/>
              </a:rPr>
              <a:t> Ở đâu?</a:t>
            </a: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
            </a:r>
            <a:br>
              <a:rPr lang="en-US" sz="2400" smtClean="0">
                <a:latin typeface="Times New Roman" panose="02020603050405020304" pitchFamily="18" charset="0"/>
                <a:cs typeface="Times New Roman" panose="02020603050405020304" pitchFamily="18" charset="0"/>
              </a:rPr>
            </a:br>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55713" y="1159565"/>
            <a:ext cx="2133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800" b="1" smtClean="0">
                <a:solidFill>
                  <a:srgbClr val="002060"/>
                </a:solidFill>
                <a:latin typeface="+mj-lt"/>
              </a:rPr>
              <a:t>Tìm hiểu bài</a:t>
            </a:r>
            <a:endParaRPr lang="vi-VN" sz="2800" b="1">
              <a:solidFill>
                <a:srgbClr val="002060"/>
              </a:solidFill>
              <a:latin typeface="+mj-lt"/>
            </a:endParaRPr>
          </a:p>
        </p:txBody>
      </p:sp>
      <p:sp>
        <p:nvSpPr>
          <p:cNvPr id="3" name="Rounded Rectangle 2"/>
          <p:cNvSpPr/>
          <p:nvPr/>
        </p:nvSpPr>
        <p:spPr>
          <a:xfrm>
            <a:off x="1259205" y="3505200"/>
            <a:ext cx="7308215" cy="312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a:latin typeface="Times New Roman" panose="02020603050405020304" pitchFamily="18" charset="0"/>
              </a:rPr>
              <a:t>Bài văn tả cảnh đền Hùng, cảnh thiên nhiên vùng núi Nghĩa Lĩnh, huyện Lâm Thao,tỉnh Phú Thọ, nơi thờ các vua Hùng, tổ tiên của dân tộc ta</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Horizontal Scroll 7">
            <a:hlinkClick r:id="rId2" action="ppaction://hlinksldjump"/>
          </p:cNvPr>
          <p:cNvSpPr/>
          <p:nvPr/>
        </p:nvSpPr>
        <p:spPr>
          <a:xfrm>
            <a:off x="1467678" y="2209800"/>
            <a:ext cx="6324600" cy="19812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Hãy kể những điều em biết về các vị vua Hùng?</a:t>
            </a:r>
            <a:endParaRPr lang="en-US" sz="4000" dirty="0">
              <a:latin typeface="Times New Roman" panose="02020603050405020304" pitchFamily="18" charset="0"/>
              <a:cs typeface="Times New Roman" panose="02020603050405020304" pitchFamily="18" charset="0"/>
            </a:endParaRP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55713" y="1159565"/>
            <a:ext cx="2133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800" b="1" smtClean="0">
                <a:solidFill>
                  <a:srgbClr val="002060"/>
                </a:solidFill>
                <a:latin typeface="+mj-lt"/>
              </a:rPr>
              <a:t>Tìm hiểu bài</a:t>
            </a:r>
            <a:endParaRPr lang="vi-VN" sz="2800" b="1">
              <a:solidFill>
                <a:srgbClr val="002060"/>
              </a:solidFill>
              <a:latin typeface="+mj-lt"/>
            </a:endParaRPr>
          </a:p>
        </p:txBody>
      </p:sp>
      <p:sp>
        <p:nvSpPr>
          <p:cNvPr id="2" name="Double Wave 1"/>
          <p:cNvSpPr/>
          <p:nvPr/>
        </p:nvSpPr>
        <p:spPr>
          <a:xfrm>
            <a:off x="685800" y="1682750"/>
            <a:ext cx="8229600" cy="5099050"/>
          </a:xfrm>
          <a:prstGeom prst="doubleWav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a:latin typeface="Times New Roman" panose="02020603050405020304" pitchFamily="18" charset="0"/>
              </a:rPr>
              <a:t>Theo truyền thuyết, Lạc Long Quân phong cho  người con cả lên làm vua, hiệu là Hùng Vương, đặt tên nước là Văn Lang, đóng đô ở thành Phong Châu, cách đây khoảng 4000 năm. Hùng Vương truyền được 18 đời, trị vì 2621 năm</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Horizontal Scroll 10">
            <a:hlinkClick r:id="rId2" action="ppaction://hlinksldjump"/>
          </p:cNvPr>
          <p:cNvSpPr/>
          <p:nvPr/>
        </p:nvSpPr>
        <p:spPr>
          <a:xfrm>
            <a:off x="1463040" y="0"/>
            <a:ext cx="6527800" cy="1904365"/>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Em hãy tìm những từ ngữ miêu tả cảnh đẹp thiên nhiên nơi đây.</a:t>
            </a:r>
          </a:p>
        </p:txBody>
      </p:sp>
      <p:sp>
        <p:nvSpPr>
          <p:cNvPr id="5" name="TextBox 4"/>
          <p:cNvSpPr txBox="1"/>
          <p:nvPr/>
        </p:nvSpPr>
        <p:spPr>
          <a:xfrm>
            <a:off x="2540" y="2057400"/>
            <a:ext cx="9072245" cy="1076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Font typeface="Wingdings" panose="05000000000000000000" pitchFamily="2" charset="2"/>
              <a:buChar char="§"/>
            </a:pPr>
            <a:r>
              <a:rPr lang="vi-VN" sz="3200">
                <a:latin typeface="Times New Roman" panose="02020603050405020304" pitchFamily="18" charset="0"/>
                <a:cs typeface="Times New Roman" panose="02020603050405020304" pitchFamily="18" charset="0"/>
              </a:rPr>
              <a:t>+Đoạn 1: những khóm hải đường đâm bông rực đỏ, những cánh bướm nhiều màu sắc bay dập dờn.</a:t>
            </a:r>
          </a:p>
        </p:txBody>
      </p:sp>
      <p:sp>
        <p:nvSpPr>
          <p:cNvPr id="3" name="TextBox 4"/>
          <p:cNvSpPr txBox="1"/>
          <p:nvPr/>
        </p:nvSpPr>
        <p:spPr>
          <a:xfrm>
            <a:off x="-22860" y="3327400"/>
            <a:ext cx="9072245" cy="20612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
            </a:pPr>
            <a:r>
              <a:rPr lang="vi-VN" sz="3200">
                <a:latin typeface="Times New Roman" panose="02020603050405020304" pitchFamily="18" charset="0"/>
                <a:cs typeface="Times New Roman" panose="02020603050405020304" pitchFamily="18" charset="0"/>
              </a:rPr>
              <a:t>Đoạn 2: bên </a:t>
            </a:r>
            <a:r>
              <a:rPr lang="en-US" sz="3200" smtClean="0">
                <a:latin typeface="Times New Roman" panose="02020603050405020304" pitchFamily="18" charset="0"/>
                <a:cs typeface="Times New Roman" panose="02020603050405020304" pitchFamily="18" charset="0"/>
              </a:rPr>
              <a:t>phải</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là đỉnh Ba Vì vòi vọi, dãy Tam Đảo như bức tường xanh sừng sững chắn bên </a:t>
            </a:r>
            <a:r>
              <a:rPr lang="en-US" sz="3200" smtClean="0">
                <a:latin typeface="Times New Roman" panose="02020603050405020304" pitchFamily="18" charset="0"/>
                <a:cs typeface="Times New Roman" panose="02020603050405020304" pitchFamily="18" charset="0"/>
              </a:rPr>
              <a:t>trái</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xa xa là núi Sóc Sơn, trước mặt là Ngã Ba Hạc, đồng bằng xanh mát.</a:t>
            </a:r>
          </a:p>
        </p:txBody>
      </p:sp>
      <p:sp>
        <p:nvSpPr>
          <p:cNvPr id="4" name="TextBox 4"/>
          <p:cNvSpPr txBox="1"/>
          <p:nvPr/>
        </p:nvSpPr>
        <p:spPr>
          <a:xfrm>
            <a:off x="-22860" y="5689600"/>
            <a:ext cx="9072245" cy="1076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anose="05000000000000000000" pitchFamily="2" charset="2"/>
              <a:buChar char="§"/>
            </a:pPr>
            <a:r>
              <a:rPr lang="vi-VN" sz="3200">
                <a:latin typeface="Times New Roman" panose="02020603050405020304" pitchFamily="18" charset="0"/>
                <a:cs typeface="Times New Roman" panose="02020603050405020304" pitchFamily="18" charset="0"/>
              </a:rPr>
              <a:t>Đoạn 3: những c</a:t>
            </a:r>
            <a:r>
              <a:rPr lang="en-US" altLang="vi-VN" sz="3200">
                <a:latin typeface="Times New Roman" panose="02020603050405020304" pitchFamily="18" charset="0"/>
                <a:cs typeface="Times New Roman" panose="02020603050405020304" pitchFamily="18" charset="0"/>
              </a:rPr>
              <a:t>à</a:t>
            </a:r>
            <a:r>
              <a:rPr lang="vi-VN" sz="3200">
                <a:latin typeface="Times New Roman" panose="02020603050405020304" pitchFamily="18" charset="0"/>
                <a:cs typeface="Times New Roman" panose="02020603050405020304" pitchFamily="18" charset="0"/>
              </a:rPr>
              <a:t>nh hoa đại </a:t>
            </a:r>
            <a:r>
              <a:rPr lang="en-US" altLang="vi-VN" sz="3200">
                <a:latin typeface="Times New Roman" panose="02020603050405020304" pitchFamily="18" charset="0"/>
                <a:cs typeface="Times New Roman" panose="02020603050405020304" pitchFamily="18" charset="0"/>
              </a:rPr>
              <a:t>cổ thụ</a:t>
            </a:r>
            <a:r>
              <a:rPr lang="vi-VN" sz="3200">
                <a:latin typeface="Times New Roman" panose="02020603050405020304" pitchFamily="18" charset="0"/>
                <a:cs typeface="Times New Roman" panose="02020603050405020304" pitchFamily="18" charset="0"/>
              </a:rPr>
              <a:t>, những gốc thông già, giếng Ngọc trong xanh.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3" grpId="0" bldLvl="0" animBg="1"/>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Horizontal Scroll 7">
            <a:hlinkClick r:id="rId2" action="ppaction://hlinksldjump"/>
          </p:cNvPr>
          <p:cNvSpPr/>
          <p:nvPr/>
        </p:nvSpPr>
        <p:spPr>
          <a:xfrm>
            <a:off x="1467485" y="1503680"/>
            <a:ext cx="6324600" cy="2233295"/>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Những từ ngữ đó, gợi cho em thấy cảnh thiên nhiên ở đền Hùng ra sao?</a:t>
            </a: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dirty="0">
                <a:latin typeface="Times New Roman" panose="02020603050405020304" pitchFamily="18" charset="0"/>
                <a:cs typeface="Times New Roman" panose="02020603050405020304" pitchFamily="18" charset="0"/>
              </a:rPr>
              <a:t>Phong cảnh đền Hùng</a:t>
            </a:r>
          </a:p>
        </p:txBody>
      </p:sp>
      <p:sp>
        <p:nvSpPr>
          <p:cNvPr id="11" name="TextBox 10"/>
          <p:cNvSpPr txBox="1"/>
          <p:nvPr/>
        </p:nvSpPr>
        <p:spPr>
          <a:xfrm>
            <a:off x="155713" y="1159565"/>
            <a:ext cx="2133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800" b="1" smtClean="0">
                <a:solidFill>
                  <a:srgbClr val="002060"/>
                </a:solidFill>
                <a:latin typeface="+mj-lt"/>
              </a:rPr>
              <a:t>Tìm hiểu bài</a:t>
            </a:r>
            <a:endParaRPr lang="vi-VN" sz="2800" b="1">
              <a:solidFill>
                <a:srgbClr val="002060"/>
              </a:solidFill>
              <a:latin typeface="+mj-lt"/>
            </a:endParaRPr>
          </a:p>
        </p:txBody>
      </p:sp>
      <p:sp>
        <p:nvSpPr>
          <p:cNvPr id="3" name="Cloud Callout 2"/>
          <p:cNvSpPr/>
          <p:nvPr/>
        </p:nvSpPr>
        <p:spPr>
          <a:xfrm>
            <a:off x="1708785" y="3505200"/>
            <a:ext cx="6275705" cy="3098165"/>
          </a:xfrm>
          <a:prstGeom prst="cloudCallout">
            <a:avLst>
              <a:gd name="adj1" fmla="val -41814"/>
              <a:gd name="adj2" fmla="val 25671"/>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a:latin typeface="Times New Roman" panose="02020603050405020304" pitchFamily="18" charset="0"/>
              </a:rPr>
              <a:t>Cảnh thiên nhiên thật tráng lệ, hùng vĩ</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6200" y="3505200"/>
            <a:ext cx="8847455" cy="30416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sz="3200" dirty="0">
                <a:latin typeface="Times New Roman" panose="02020603050405020304" pitchFamily="18" charset="0"/>
                <a:cs typeface="Times New Roman" panose="02020603050405020304" pitchFamily="18" charset="0"/>
              </a:rPr>
              <a:t>Núi Ba Vì: truyền thuyết Sơn Tinh – Thủy Tinh; </a:t>
            </a:r>
          </a:p>
          <a:p>
            <a:pPr lvl="0"/>
            <a:r>
              <a:rPr lang="en-US" sz="3200" dirty="0">
                <a:latin typeface="Times New Roman" panose="02020603050405020304" pitchFamily="18" charset="0"/>
                <a:cs typeface="Times New Roman" panose="02020603050405020304" pitchFamily="18" charset="0"/>
              </a:rPr>
              <a:t>Núi Sóc Sơn: truyền thuyết Thánh Gióng; </a:t>
            </a:r>
          </a:p>
          <a:p>
            <a:pPr lvl="0"/>
            <a:r>
              <a:rPr lang="en-US" sz="3200" dirty="0">
                <a:latin typeface="Times New Roman" panose="02020603050405020304" pitchFamily="18" charset="0"/>
                <a:cs typeface="Times New Roman" panose="02020603050405020304" pitchFamily="18" charset="0"/>
              </a:rPr>
              <a:t>Đền Trung: sự  tích bánh chưng, bánh giầy; </a:t>
            </a:r>
          </a:p>
          <a:p>
            <a:pPr lvl="0"/>
            <a:r>
              <a:rPr lang="en-US" sz="3200" dirty="0">
                <a:latin typeface="Times New Roman" panose="02020603050405020304" pitchFamily="18" charset="0"/>
                <a:cs typeface="Times New Roman" panose="02020603050405020304" pitchFamily="18" charset="0"/>
              </a:rPr>
              <a:t>Đền Hạ: sự tích trăm trứng; </a:t>
            </a:r>
          </a:p>
          <a:p>
            <a:pPr lvl="0"/>
            <a:r>
              <a:rPr lang="en-US" sz="3200" dirty="0">
                <a:latin typeface="Times New Roman" panose="02020603050405020304" pitchFamily="18" charset="0"/>
                <a:cs typeface="Times New Roman" panose="02020603050405020304" pitchFamily="18" charset="0"/>
              </a:rPr>
              <a:t>Cột đá thề: An Dương Vương.</a:t>
            </a: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10" name="Horizontal Scroll 9">
            <a:hlinkClick r:id="rId2" action="ppaction://hlinksldjump"/>
          </p:cNvPr>
          <p:cNvSpPr/>
          <p:nvPr/>
        </p:nvSpPr>
        <p:spPr>
          <a:xfrm>
            <a:off x="609600" y="1061085"/>
            <a:ext cx="8048625" cy="2596515"/>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3200" dirty="0">
                <a:latin typeface="Times New Roman" panose="02020603050405020304" pitchFamily="18" charset="0"/>
              </a:rPr>
              <a:t>Những địa danh đó gợi cho em nhớ đến những truyền thuyết dựng nước giữ nước nào của dân tộc? Hãy kể tên các truyền thuyết đó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orizontal Scroll 3">
            <a:hlinkClick r:id="rId2" action="ppaction://hlinksldjump"/>
          </p:cNvPr>
          <p:cNvSpPr/>
          <p:nvPr/>
        </p:nvSpPr>
        <p:spPr>
          <a:xfrm>
            <a:off x="482600" y="1143000"/>
            <a:ext cx="8484870" cy="24384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sz="3600" dirty="0">
                <a:latin typeface="Times New Roman" panose="02020603050405020304" pitchFamily="18" charset="0"/>
                <a:cs typeface="Times New Roman" panose="02020603050405020304" pitchFamily="18" charset="0"/>
              </a:rPr>
              <a:t>         “Dù ai đi ngược về xuôi</a:t>
            </a:r>
          </a:p>
          <a:p>
            <a:pPr lvl="0"/>
            <a:r>
              <a:rPr lang="en-US" sz="3600" dirty="0">
                <a:latin typeface="Times New Roman" panose="02020603050405020304" pitchFamily="18" charset="0"/>
                <a:cs typeface="Times New Roman" panose="02020603050405020304" pitchFamily="18" charset="0"/>
              </a:rPr>
              <a:t>Nhớ ngày giỗ tổ mùng mười tháng ba”</a:t>
            </a:r>
          </a:p>
          <a:p>
            <a:pPr lvl="0"/>
            <a:r>
              <a:rPr lang="en-US" sz="3600" dirty="0">
                <a:latin typeface="Times New Roman" panose="02020603050405020304" pitchFamily="18" charset="0"/>
                <a:cs typeface="Times New Roman" panose="02020603050405020304" pitchFamily="18" charset="0"/>
              </a:rPr>
              <a:t>Em hiểu câu ca dao đó như thế nào?</a:t>
            </a:r>
          </a:p>
        </p:txBody>
      </p:sp>
      <p:sp>
        <p:nvSpPr>
          <p:cNvPr id="7"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8" name="Folded Corner 7"/>
          <p:cNvSpPr/>
          <p:nvPr/>
        </p:nvSpPr>
        <p:spPr>
          <a:xfrm>
            <a:off x="609600" y="3582035"/>
            <a:ext cx="8357870" cy="3004820"/>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lvl="0"/>
            <a:endParaRPr lang="en-US" sz="3600" dirty="0">
              <a:latin typeface="Times New Roman" panose="02020603050405020304" pitchFamily="18" charset="0"/>
              <a:cs typeface="Times New Roman" panose="02020603050405020304" pitchFamily="18" charset="0"/>
            </a:endParaRPr>
          </a:p>
          <a:p>
            <a:pPr lvl="0"/>
            <a:r>
              <a:rPr lang="en-US" sz="3600" dirty="0">
                <a:latin typeface="Times New Roman" panose="02020603050405020304" pitchFamily="18" charset="0"/>
                <a:cs typeface="Times New Roman" panose="02020603050405020304" pitchFamily="18" charset="0"/>
              </a:rPr>
              <a:t>Nhắc nhở mọi người dù đi đâu, dù làm gì cũng không được quên ngày giỗ Tổ.</a:t>
            </a:r>
          </a:p>
          <a:p>
            <a:pPr lvl="0"/>
            <a:r>
              <a:rPr lang="en-US" sz="3600" dirty="0">
                <a:latin typeface="Times New Roman" panose="02020603050405020304" pitchFamily="18" charset="0"/>
                <a:cs typeface="Times New Roman" panose="02020603050405020304" pitchFamily="18" charset="0"/>
              </a:rPr>
              <a:t> Chúng ta phải luôn nhớ về tổ tiên, cội nguồn của dân tộc. Ca ngợi truyền thống thủy chung của người Việt Nam.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 Diagonal Corner Rectangle 1"/>
          <p:cNvSpPr/>
          <p:nvPr/>
        </p:nvSpPr>
        <p:spPr>
          <a:xfrm>
            <a:off x="838200" y="1371600"/>
            <a:ext cx="7710170" cy="4034155"/>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3600" b="1" u="sng" dirty="0" err="1" smtClean="0">
                <a:latin typeface="Times New Roman" panose="02020603050405020304" pitchFamily="18" charset="0"/>
                <a:cs typeface="Times New Roman" panose="02020603050405020304" pitchFamily="18" charset="0"/>
                <a:sym typeface="+mn-ea"/>
              </a:rPr>
              <a:t>Nội</a:t>
            </a:r>
            <a:r>
              <a:rPr lang="en-US" sz="3600" b="1" u="sng" dirty="0" smtClean="0">
                <a:latin typeface="Times New Roman" panose="02020603050405020304" pitchFamily="18" charset="0"/>
                <a:cs typeface="Times New Roman" panose="02020603050405020304" pitchFamily="18" charset="0"/>
                <a:sym typeface="+mn-ea"/>
              </a:rPr>
              <a:t> dung </a:t>
            </a:r>
            <a:r>
              <a:rPr lang="en-US" sz="3600" b="1" u="sng" dirty="0" err="1" smtClean="0">
                <a:latin typeface="Times New Roman" panose="02020603050405020304" pitchFamily="18" charset="0"/>
                <a:cs typeface="Times New Roman" panose="02020603050405020304" pitchFamily="18" charset="0"/>
                <a:sym typeface="+mn-ea"/>
              </a:rPr>
              <a:t>chính</a:t>
            </a:r>
            <a:r>
              <a:rPr lang="en-US" sz="3600" b="1" u="sng" dirty="0" smtClean="0">
                <a:latin typeface="Times New Roman" panose="02020603050405020304" pitchFamily="18" charset="0"/>
                <a:cs typeface="Times New Roman" panose="02020603050405020304" pitchFamily="18" charset="0"/>
                <a:sym typeface="+mn-ea"/>
              </a:rPr>
              <a:t> </a:t>
            </a:r>
            <a:r>
              <a:rPr lang="en-US" sz="4000" dirty="0" smtClean="0">
                <a:latin typeface="Times New Roman" panose="02020603050405020304" pitchFamily="18" charset="0"/>
                <a:cs typeface="Times New Roman" panose="02020603050405020304" pitchFamily="18" charset="0"/>
                <a:sym typeface="+mn-ea"/>
              </a:rPr>
              <a:t>:</a:t>
            </a:r>
          </a:p>
          <a:p>
            <a:pPr lvl="0"/>
            <a:r>
              <a:rPr lang="en-US" sz="3600" dirty="0">
                <a:latin typeface="Times New Roman" panose="02020603050405020304" pitchFamily="18" charset="0"/>
                <a:cs typeface="Times New Roman" panose="02020603050405020304" pitchFamily="18" charset="0"/>
                <a:sym typeface="+mn-ea"/>
              </a:rPr>
              <a:t>Ca ngợi vẻ đẹp tráng lệ của đền Hùng và vùng đất Tổ, đồng thời bày tỏ niềm thành kính thiêng liêng của mỗi con người đối với tổ tiên.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ight Arrow 3"/>
          <p:cNvSpPr/>
          <p:nvPr/>
        </p:nvSpPr>
        <p:spPr>
          <a:xfrm>
            <a:off x="76200" y="2971800"/>
            <a:ext cx="3886200" cy="1524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diễn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a:t>
            </a:r>
          </a:p>
        </p:txBody>
      </p:sp>
      <p:sp>
        <p:nvSpPr>
          <p:cNvPr id="6" name="Rectangle 5"/>
          <p:cNvSpPr/>
          <p:nvPr/>
        </p:nvSpPr>
        <p:spPr>
          <a:xfrm>
            <a:off x="4167505" y="1622425"/>
            <a:ext cx="4864100" cy="48088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r>
              <a:rPr lang="en-US" sz="3600" dirty="0">
                <a:latin typeface="Times New Roman" panose="02020603050405020304" pitchFamily="18" charset="0"/>
                <a:cs typeface="Times New Roman" panose="02020603050405020304" pitchFamily="18" charset="0"/>
              </a:rPr>
              <a:t>Đọc to vừa phải, nhịp điệu khoan thai, giọng trang trọng, tha thiết: chú ý nhấn mạnh những từ ngữ miêu tả vẻ đẹp uy nghiêm của đền Hùng và niềm thành kính đối với đất Tổ.</a:t>
            </a:r>
          </a:p>
        </p:txBody>
      </p:sp>
      <p:sp>
        <p:nvSpPr>
          <p:cNvPr id="8"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1371600"/>
            <a:ext cx="8610600" cy="50006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US" sz="2900" dirty="0">
                <a:latin typeface="Times New Roman" panose="02020603050405020304" pitchFamily="18" charset="0"/>
                <a:cs typeface="Times New Roman" panose="02020603050405020304" pitchFamily="18" charset="0"/>
              </a:rPr>
              <a:t>Lăng của các vua Hùng kế bên đền Thượng, ẩn trong rừng cây xanh xanh. Đứng ở đây, nhìn ra xa, phong cảnh thật là đẹp. Bên trái là đỉnh Ba Vì vòi vọi, nơi Mị Nương – con gái vua Hùng Vương thứ 18 – theo Sơn Tinh về trấn giữ núi cao. Dãy Tam Đảo như bức tường xanh  sừng sững chắn ngang bên phải đỡ lấy mây trời cuồn cuộn. Phía xa xa là núi Sóc Sơn, nơi in dấu chân ngựa sắt Phù Đổng, người có công giúp vua Hùng Vương đánh thắng giặc Ân xâm lược. Trước mặt là Ngã Ba Hạc, nơi gặp gỡ giữa ba dòng sông lớn  tháng năm mải miết đắp bồi phù sa cho đồng bằng xanh mát.</a:t>
            </a:r>
          </a:p>
        </p:txBody>
      </p:sp>
      <p:sp>
        <p:nvSpPr>
          <p:cNvPr id="6" name="Title 1"/>
          <p:cNvSpPr txBox="1"/>
          <p:nvPr/>
        </p:nvSpPr>
        <p:spPr>
          <a:xfrm>
            <a:off x="609600" y="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nhonguon.jpg"/>
          <p:cNvPicPr>
            <a:picLocks noChangeAspect="1"/>
          </p:cNvPicPr>
          <p:nvPr/>
        </p:nvPicPr>
        <p:blipFill>
          <a:blip r:embed="rId2"/>
          <a:stretch>
            <a:fillRect/>
          </a:stretch>
        </p:blipFill>
        <p:spPr>
          <a:xfrm>
            <a:off x="3803015" y="43815"/>
            <a:ext cx="5251450" cy="6770370"/>
          </a:xfrm>
          <a:prstGeom prst="rect">
            <a:avLst/>
          </a:prstGeom>
        </p:spPr>
      </p:pic>
      <p:sp>
        <p:nvSpPr>
          <p:cNvPr id="4" name="Round Diagonal Corner Rectangle 3"/>
          <p:cNvSpPr/>
          <p:nvPr/>
        </p:nvSpPr>
        <p:spPr>
          <a:xfrm>
            <a:off x="306705" y="2581275"/>
            <a:ext cx="3270250" cy="2080260"/>
          </a:xfrm>
          <a:prstGeom prst="round2DiagRect">
            <a:avLst>
              <a:gd name="adj1" fmla="val 16667"/>
              <a:gd name="adj2" fmla="val 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800">
                <a:latin typeface="Times New Roman" panose="02020603050405020304" pitchFamily="18" charset="0"/>
              </a:rPr>
              <a:t>Nhớ Nguồn</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00878" y="1752600"/>
            <a:ext cx="8305800" cy="483108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US" sz="2800" dirty="0">
                <a:latin typeface="Times New Roman" panose="02020603050405020304" pitchFamily="18" charset="0"/>
                <a:cs typeface="Times New Roman" panose="02020603050405020304" pitchFamily="18" charset="0"/>
              </a:rPr>
              <a:t>Lăng của các vua Hùng </a:t>
            </a:r>
            <a:r>
              <a:rPr lang="en-US" sz="2800" b="1" dirty="0">
                <a:latin typeface="Times New Roman" panose="02020603050405020304" pitchFamily="18" charset="0"/>
                <a:cs typeface="Times New Roman" panose="02020603050405020304" pitchFamily="18" charset="0"/>
              </a:rPr>
              <a:t>kế bên</a:t>
            </a:r>
            <a:r>
              <a:rPr lang="en-US" sz="2800" dirty="0">
                <a:latin typeface="Times New Roman" panose="02020603050405020304" pitchFamily="18" charset="0"/>
                <a:cs typeface="Times New Roman" panose="02020603050405020304" pitchFamily="18" charset="0"/>
              </a:rPr>
              <a:t> đền Thượng, </a:t>
            </a:r>
            <a:r>
              <a:rPr lang="en-US" sz="2800" b="1" dirty="0">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trong rừng cây xanh xanh. Đứng ở đây, nhìn ra xa, phong cảnh </a:t>
            </a:r>
            <a:r>
              <a:rPr lang="en-US" sz="2800" b="1" dirty="0">
                <a:latin typeface="Times New Roman" panose="02020603050405020304" pitchFamily="18" charset="0"/>
                <a:cs typeface="Times New Roman" panose="02020603050405020304" pitchFamily="18" charset="0"/>
              </a:rPr>
              <a:t>thật là đẹp</a:t>
            </a:r>
            <a:r>
              <a:rPr lang="en-US" sz="2800" dirty="0">
                <a:latin typeface="Times New Roman" panose="02020603050405020304" pitchFamily="18" charset="0"/>
                <a:cs typeface="Times New Roman" panose="02020603050405020304" pitchFamily="18" charset="0"/>
              </a:rPr>
              <a:t>. Bên trái / là đỉnh Ba Vì </a:t>
            </a:r>
            <a:r>
              <a:rPr lang="en-US" sz="2800" b="1" dirty="0">
                <a:latin typeface="Times New Roman" panose="02020603050405020304" pitchFamily="18" charset="0"/>
                <a:cs typeface="Times New Roman" panose="02020603050405020304" pitchFamily="18" charset="0"/>
              </a:rPr>
              <a:t>vòi vọi</a:t>
            </a:r>
            <a:r>
              <a:rPr lang="en-US" sz="2800" dirty="0">
                <a:latin typeface="Times New Roman" panose="02020603050405020304" pitchFamily="18" charset="0"/>
                <a:cs typeface="Times New Roman" panose="02020603050405020304" pitchFamily="18" charset="0"/>
              </a:rPr>
              <a:t>, nơi Mị Nương – con gái vua Hùng Vương thứ 18 – theo Sơn Tinh về </a:t>
            </a:r>
            <a:r>
              <a:rPr lang="en-US" sz="2800" b="1" dirty="0">
                <a:latin typeface="Times New Roman" panose="02020603050405020304" pitchFamily="18" charset="0"/>
                <a:cs typeface="Times New Roman" panose="02020603050405020304" pitchFamily="18" charset="0"/>
              </a:rPr>
              <a:t>trấn giữ</a:t>
            </a:r>
            <a:r>
              <a:rPr lang="en-US" sz="2800" dirty="0">
                <a:latin typeface="Times New Roman" panose="02020603050405020304" pitchFamily="18" charset="0"/>
                <a:cs typeface="Times New Roman" panose="02020603050405020304" pitchFamily="18" charset="0"/>
              </a:rPr>
              <a:t> núi cao. Dãy Tam Đảo như bức tường xanh / </a:t>
            </a:r>
            <a:r>
              <a:rPr lang="en-US" sz="2800" b="1" dirty="0">
                <a:latin typeface="Times New Roman" panose="02020603050405020304" pitchFamily="18" charset="0"/>
                <a:cs typeface="Times New Roman" panose="02020603050405020304" pitchFamily="18" charset="0"/>
              </a:rPr>
              <a:t>sừng sững</a:t>
            </a:r>
            <a:r>
              <a:rPr lang="en-US" sz="2800" dirty="0">
                <a:latin typeface="Times New Roman" panose="02020603050405020304" pitchFamily="18" charset="0"/>
                <a:cs typeface="Times New Roman" panose="02020603050405020304" pitchFamily="18" charset="0"/>
              </a:rPr>
              <a:t> chắn ngang bên phải / </a:t>
            </a:r>
            <a:r>
              <a:rPr lang="en-US" sz="2800" b="1" dirty="0">
                <a:latin typeface="Times New Roman" panose="02020603050405020304" pitchFamily="18" charset="0"/>
                <a:cs typeface="Times New Roman" panose="02020603050405020304" pitchFamily="18" charset="0"/>
              </a:rPr>
              <a:t>đỡ lấy</a:t>
            </a:r>
            <a:r>
              <a:rPr lang="en-US" sz="2800" dirty="0">
                <a:latin typeface="Times New Roman" panose="02020603050405020304" pitchFamily="18" charset="0"/>
                <a:cs typeface="Times New Roman" panose="02020603050405020304" pitchFamily="18" charset="0"/>
              </a:rPr>
              <a:t> mây trời cuồn cuộn. Phía xa xa là núi Sóc Sơn, nơi in dấu chân ngựa sắt Phù Đổng, người có công giúp vua Hùng Vương </a:t>
            </a:r>
            <a:r>
              <a:rPr lang="en-US" sz="2800" b="1" dirty="0">
                <a:latin typeface="Times New Roman" panose="02020603050405020304" pitchFamily="18" charset="0"/>
                <a:cs typeface="Times New Roman" panose="02020603050405020304" pitchFamily="18" charset="0"/>
              </a:rPr>
              <a:t>đánh thắng</a:t>
            </a:r>
            <a:r>
              <a:rPr lang="en-US" sz="2800" dirty="0">
                <a:latin typeface="Times New Roman" panose="02020603050405020304" pitchFamily="18" charset="0"/>
                <a:cs typeface="Times New Roman" panose="02020603050405020304" pitchFamily="18" charset="0"/>
              </a:rPr>
              <a:t> giặc Ân xâm lược. Trước mặt / là Ngã Ba Hạc, nơi </a:t>
            </a:r>
            <a:r>
              <a:rPr lang="en-US" sz="2800" b="1" dirty="0">
                <a:latin typeface="Times New Roman" panose="02020603050405020304" pitchFamily="18" charset="0"/>
                <a:cs typeface="Times New Roman" panose="02020603050405020304" pitchFamily="18" charset="0"/>
              </a:rPr>
              <a:t>gặp gỡ</a:t>
            </a:r>
            <a:r>
              <a:rPr lang="en-US" sz="2800" dirty="0">
                <a:latin typeface="Times New Roman" panose="02020603050405020304" pitchFamily="18" charset="0"/>
                <a:cs typeface="Times New Roman" panose="02020603050405020304" pitchFamily="18" charset="0"/>
              </a:rPr>
              <a:t> giữa ba dòng sông lớn / tháng năm </a:t>
            </a:r>
            <a:r>
              <a:rPr lang="en-US" sz="2800" b="1" dirty="0">
                <a:latin typeface="Times New Roman" panose="02020603050405020304" pitchFamily="18" charset="0"/>
                <a:cs typeface="Times New Roman" panose="02020603050405020304" pitchFamily="18" charset="0"/>
              </a:rPr>
              <a:t>mải miết</a:t>
            </a:r>
            <a:r>
              <a:rPr lang="en-US" sz="2800" dirty="0">
                <a:latin typeface="Times New Roman" panose="02020603050405020304" pitchFamily="18" charset="0"/>
                <a:cs typeface="Times New Roman" panose="02020603050405020304" pitchFamily="18" charset="0"/>
              </a:rPr>
              <a:t> đắp bồi phù sa cho đồng bằng </a:t>
            </a:r>
            <a:r>
              <a:rPr lang="en-US" sz="2800" b="1" dirty="0">
                <a:latin typeface="Times New Roman" panose="02020603050405020304" pitchFamily="18" charset="0"/>
                <a:cs typeface="Times New Roman" panose="02020603050405020304" pitchFamily="18" charset="0"/>
              </a:rPr>
              <a:t>xanh mát</a:t>
            </a:r>
            <a:r>
              <a:rPr lang="en-US" sz="2800" dirty="0">
                <a:latin typeface="Times New Roman" panose="02020603050405020304" pitchFamily="18" charset="0"/>
                <a:cs typeface="Times New Roman" panose="02020603050405020304" pitchFamily="18" charset="0"/>
              </a:rPr>
              <a:t>.</a:t>
            </a:r>
          </a:p>
        </p:txBody>
      </p:sp>
      <p:sp>
        <p:nvSpPr>
          <p:cNvPr id="6"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dirty="0">
                <a:latin typeface="Times New Roman" panose="02020603050405020304" pitchFamily="18" charset="0"/>
                <a:cs typeface="Times New Roman" panose="02020603050405020304" pitchFamily="18" charset="0"/>
              </a:rPr>
              <a:t>Phong cảnh đền Hùng</a:t>
            </a:r>
          </a:p>
        </p:txBody>
      </p:sp>
      <p:cxnSp>
        <p:nvCxnSpPr>
          <p:cNvPr id="2" name="Straight Connector 1"/>
          <p:cNvCxnSpPr/>
          <p:nvPr/>
        </p:nvCxnSpPr>
        <p:spPr>
          <a:xfrm flipH="1">
            <a:off x="3810000" y="26917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6070600" y="39617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270000" y="39617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8128000" y="51809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594600" y="5638165"/>
            <a:ext cx="151130" cy="3562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60839" y="2590800"/>
            <a:ext cx="6622326" cy="1107996"/>
          </a:xfrm>
          <a:prstGeom prst="rect">
            <a:avLst/>
          </a:prstGeom>
          <a:noFill/>
        </p:spPr>
        <p:txBody>
          <a:bodyPr wrap="none" lIns="91440" tIns="45720" rIns="91440" bIns="45720">
            <a:spAutoFit/>
          </a:bodyPr>
          <a:lstStyle/>
          <a:p>
            <a:pPr algn="ctr"/>
            <a:r>
              <a:rPr lang="en-US" sz="6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Đọc diễn cảm</a:t>
            </a:r>
            <a:endParaRPr lang="en-US" sz="6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orizontal Scroll 1"/>
          <p:cNvSpPr/>
          <p:nvPr/>
        </p:nvSpPr>
        <p:spPr>
          <a:xfrm>
            <a:off x="1518285" y="41910"/>
            <a:ext cx="6175375" cy="2444750"/>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latin typeface="Times New Roman" panose="02020603050405020304" pitchFamily="18" charset="0"/>
                <a:cs typeface="Times New Roman" panose="02020603050405020304" pitchFamily="18" charset="0"/>
                <a:sym typeface="+mn-ea"/>
              </a:rPr>
              <a:t>Trở về cội nguồn</a:t>
            </a:r>
            <a:r>
              <a:rPr lang="en-US" dirty="0" smtClean="0">
                <a:latin typeface="Times New Roman" panose="02020603050405020304" pitchFamily="18" charset="0"/>
                <a:cs typeface="Times New Roman" panose="02020603050405020304" pitchFamily="18" charset="0"/>
                <a:sym typeface="+mn-ea"/>
              </a:rPr>
              <a:t> </a:t>
            </a:r>
            <a:endParaRPr lang="en-US"/>
          </a:p>
        </p:txBody>
      </p:sp>
      <p:sp>
        <p:nvSpPr>
          <p:cNvPr id="3" name="Cloud Callout 2"/>
          <p:cNvSpPr/>
          <p:nvPr/>
        </p:nvSpPr>
        <p:spPr>
          <a:xfrm>
            <a:off x="73025" y="2562860"/>
            <a:ext cx="3482340" cy="222885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800">
                <a:hlinkClick r:id="rId2" action="ppaction://hlinksldjump"/>
              </a:rPr>
              <a:t>1</a:t>
            </a:r>
            <a:endParaRPr lang="en-US" sz="8800"/>
          </a:p>
        </p:txBody>
      </p:sp>
      <p:sp>
        <p:nvSpPr>
          <p:cNvPr id="4" name="Cloud Callout 3"/>
          <p:cNvSpPr/>
          <p:nvPr/>
        </p:nvSpPr>
        <p:spPr>
          <a:xfrm>
            <a:off x="2830830" y="4445000"/>
            <a:ext cx="3482340" cy="2228850"/>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800">
                <a:hlinkClick r:id="rId3" action="ppaction://hlinksldjump"/>
              </a:rPr>
              <a:t>3</a:t>
            </a:r>
            <a:endParaRPr lang="en-US" sz="8800"/>
          </a:p>
        </p:txBody>
      </p:sp>
      <p:sp>
        <p:nvSpPr>
          <p:cNvPr id="10" name="Cloud Callout 9"/>
          <p:cNvSpPr/>
          <p:nvPr/>
        </p:nvSpPr>
        <p:spPr>
          <a:xfrm>
            <a:off x="5549900" y="2486660"/>
            <a:ext cx="3482340" cy="222885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800">
                <a:hlinkClick r:id="rId4" action="ppaction://hlinksldjump"/>
              </a:rPr>
              <a:t>2</a:t>
            </a:r>
            <a:endParaRPr lang="en-US" sz="8800"/>
          </a:p>
        </p:txBody>
      </p:sp>
      <p:sp>
        <p:nvSpPr>
          <p:cNvPr id="13" name="Heart 12">
            <a:hlinkClick r:id="rId5" action="ppaction://hlinksldjump"/>
          </p:cNvPr>
          <p:cNvSpPr/>
          <p:nvPr/>
        </p:nvSpPr>
        <p:spPr>
          <a:xfrm>
            <a:off x="8382000" y="304800"/>
            <a:ext cx="374015" cy="3810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lded Corner 4"/>
          <p:cNvSpPr/>
          <p:nvPr/>
        </p:nvSpPr>
        <p:spPr>
          <a:xfrm>
            <a:off x="1219199" y="1524000"/>
            <a:ext cx="7145481" cy="1752600"/>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Các vua Hùng đã lập nên đất nước đầu tiên. Nước đó có tên là gì?</a:t>
            </a:r>
          </a:p>
        </p:txBody>
      </p:sp>
      <p:sp>
        <p:nvSpPr>
          <p:cNvPr id="6" name="Rectangle 5"/>
          <p:cNvSpPr/>
          <p:nvPr/>
        </p:nvSpPr>
        <p:spPr>
          <a:xfrm>
            <a:off x="1219200" y="3505200"/>
            <a:ext cx="6781800" cy="5611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a) Đại Việt</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1219200" y="4270664"/>
            <a:ext cx="67818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b) Âu Lạc</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1219200" y="5011882"/>
            <a:ext cx="67818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c) Việt Nam </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1219200" y="5715000"/>
            <a:ext cx="6781800" cy="635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d) </a:t>
            </a:r>
            <a:r>
              <a:rPr lang="en-US" sz="3200" dirty="0" err="1" smtClean="0">
                <a:latin typeface="Times New Roman" panose="02020603050405020304" pitchFamily="18" charset="0"/>
                <a:cs typeface="Times New Roman" panose="02020603050405020304" pitchFamily="18" charset="0"/>
              </a:rPr>
              <a:t>Văn Lang</a:t>
            </a:r>
            <a:endParaRPr lang="en-US" sz="3200" dirty="0">
              <a:latin typeface="Times New Roman" panose="02020603050405020304" pitchFamily="18" charset="0"/>
              <a:cs typeface="Times New Roman" panose="02020603050405020304" pitchFamily="18" charset="0"/>
            </a:endParaRPr>
          </a:p>
        </p:txBody>
      </p:sp>
      <p:sp>
        <p:nvSpPr>
          <p:cNvPr id="14"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2" name="Smiley Face 1">
            <a:hlinkClick r:id="rId2" action="ppaction://hlinksldjump"/>
          </p:cNvPr>
          <p:cNvSpPr/>
          <p:nvPr/>
        </p:nvSpPr>
        <p:spPr>
          <a:xfrm>
            <a:off x="8305800" y="6248400"/>
            <a:ext cx="533400" cy="533400"/>
          </a:xfrm>
          <a:prstGeom prst="smileyFac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9"/>
                                        </p:tgtEl>
                                        <p:attrNameLst>
                                          <p:attrName>style.color</p:attrName>
                                        </p:attrNameLst>
                                      </p:cBhvr>
                                      <p:by>
                                        <p:hsl h="7200000" s="0" l="0"/>
                                      </p:by>
                                    </p:animClr>
                                    <p:animClr clrSpc="hsl" dir="cw">
                                      <p:cBhvr>
                                        <p:cTn id="41" dur="500" fill="hold"/>
                                        <p:tgtEl>
                                          <p:spTgt spid="9"/>
                                        </p:tgtEl>
                                        <p:attrNameLst>
                                          <p:attrName>fillcolor</p:attrName>
                                        </p:attrNameLst>
                                      </p:cBhvr>
                                      <p:by>
                                        <p:hsl h="7200000" s="0" l="0"/>
                                      </p:by>
                                    </p:animClr>
                                    <p:animClr clrSpc="hsl" dir="cw">
                                      <p:cBhvr>
                                        <p:cTn id="42" dur="500" fill="hold"/>
                                        <p:tgtEl>
                                          <p:spTgt spid="9"/>
                                        </p:tgtEl>
                                        <p:attrNameLst>
                                          <p:attrName>stroke.color</p:attrName>
                                        </p:attrNameLst>
                                      </p:cBhvr>
                                      <p:by>
                                        <p:hsl h="7200000" s="0" l="0"/>
                                      </p:by>
                                    </p:animClr>
                                    <p:set>
                                      <p:cBhvr>
                                        <p:cTn id="43"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ldLvl="0" animBg="1"/>
      <p:bldP spid="9"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lded Corner 4"/>
          <p:cNvSpPr/>
          <p:nvPr/>
        </p:nvSpPr>
        <p:spPr>
          <a:xfrm>
            <a:off x="144145" y="1447800"/>
            <a:ext cx="7145655" cy="1385570"/>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Đền Hùng thuộc tỉnh nào?</a:t>
            </a:r>
          </a:p>
        </p:txBody>
      </p:sp>
      <p:sp>
        <p:nvSpPr>
          <p:cNvPr id="6" name="Rectangle 5"/>
          <p:cNvSpPr/>
          <p:nvPr/>
        </p:nvSpPr>
        <p:spPr>
          <a:xfrm>
            <a:off x="304800" y="3276600"/>
            <a:ext cx="6781800" cy="706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smtClean="0">
                <a:latin typeface="Times New Roman" panose="02020603050405020304" pitchFamily="18" charset="0"/>
                <a:cs typeface="Times New Roman" panose="02020603050405020304" pitchFamily="18" charset="0"/>
              </a:rPr>
              <a:t>a) Thái Nguyên </a:t>
            </a:r>
          </a:p>
        </p:txBody>
      </p:sp>
      <p:sp>
        <p:nvSpPr>
          <p:cNvPr id="7" name="Rectangle 6"/>
          <p:cNvSpPr/>
          <p:nvPr/>
        </p:nvSpPr>
        <p:spPr>
          <a:xfrm>
            <a:off x="325755" y="4936490"/>
            <a:ext cx="6781800" cy="7886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smtClean="0">
                <a:latin typeface="Times New Roman" panose="02020603050405020304" pitchFamily="18" charset="0"/>
                <a:cs typeface="Times New Roman" panose="02020603050405020304" pitchFamily="18" charset="0"/>
              </a:rPr>
              <a:t>c) </a:t>
            </a:r>
            <a:r>
              <a:rPr lang="en-US" sz="3600" dirty="0" err="1" smtClean="0">
                <a:latin typeface="Times New Roman" panose="02020603050405020304" pitchFamily="18" charset="0"/>
                <a:cs typeface="Times New Roman" panose="02020603050405020304" pitchFamily="18" charset="0"/>
              </a:rPr>
              <a:t>Yên Bái</a:t>
            </a:r>
          </a:p>
        </p:txBody>
      </p:sp>
      <p:sp>
        <p:nvSpPr>
          <p:cNvPr id="8" name="Rectangle 7"/>
          <p:cNvSpPr/>
          <p:nvPr/>
        </p:nvSpPr>
        <p:spPr>
          <a:xfrm>
            <a:off x="304800" y="4076700"/>
            <a:ext cx="6781800" cy="711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smtClean="0">
                <a:latin typeface="Times New Roman" panose="02020603050405020304" pitchFamily="18" charset="0"/>
                <a:cs typeface="Times New Roman" panose="02020603050405020304" pitchFamily="18" charset="0"/>
              </a:rPr>
              <a:t>b) </a:t>
            </a:r>
            <a:r>
              <a:rPr lang="en-US" sz="3600" dirty="0" err="1" smtClean="0">
                <a:latin typeface="Times New Roman" panose="02020603050405020304" pitchFamily="18" charset="0"/>
                <a:cs typeface="Times New Roman" panose="02020603050405020304" pitchFamily="18" charset="0"/>
              </a:rPr>
              <a:t>Phú Thọ</a:t>
            </a:r>
            <a:r>
              <a:rPr lang="en-US" sz="36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2"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
            </a:r>
            <a:br>
              <a:rPr lang="en-US" sz="2400" smtClean="0">
                <a:latin typeface="Times New Roman" panose="02020603050405020304" pitchFamily="18" charset="0"/>
                <a:cs typeface="Times New Roman" panose="02020603050405020304" pitchFamily="18" charset="0"/>
              </a:rPr>
            </a:br>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2" name="Smiley Face 1">
            <a:hlinkClick r:id="rId2" action="ppaction://hlinksldjump"/>
          </p:cNvPr>
          <p:cNvSpPr/>
          <p:nvPr/>
        </p:nvSpPr>
        <p:spPr>
          <a:xfrm>
            <a:off x="457200" y="6248400"/>
            <a:ext cx="533400" cy="533400"/>
          </a:xfrm>
          <a:prstGeom prst="smileyFac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8"/>
                                        </p:tgtEl>
                                        <p:attrNameLst>
                                          <p:attrName>style.color</p:attrName>
                                        </p:attrNameLst>
                                      </p:cBhvr>
                                      <p:by>
                                        <p:hsl h="7200000" s="0" l="0"/>
                                      </p:by>
                                    </p:animClr>
                                    <p:animClr clrSpc="hsl" dir="cw">
                                      <p:cBhvr>
                                        <p:cTn id="28" dur="500" fill="hold"/>
                                        <p:tgtEl>
                                          <p:spTgt spid="8"/>
                                        </p:tgtEl>
                                        <p:attrNameLst>
                                          <p:attrName>fillcolor</p:attrName>
                                        </p:attrNameLst>
                                      </p:cBhvr>
                                      <p:by>
                                        <p:hsl h="7200000" s="0" l="0"/>
                                      </p:by>
                                    </p:animClr>
                                    <p:animClr clrSpc="hsl" dir="cw">
                                      <p:cBhvr>
                                        <p:cTn id="29" dur="500" fill="hold"/>
                                        <p:tgtEl>
                                          <p:spTgt spid="8"/>
                                        </p:tgtEl>
                                        <p:attrNameLst>
                                          <p:attrName>stroke.color</p:attrName>
                                        </p:attrNameLst>
                                      </p:cBhvr>
                                      <p:by>
                                        <p:hsl h="7200000" s="0" l="0"/>
                                      </p:by>
                                    </p:animClr>
                                    <p:set>
                                      <p:cBhvr>
                                        <p:cTn id="30"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8" grpId="1" bldLvl="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lded Corner 4"/>
          <p:cNvSpPr/>
          <p:nvPr/>
        </p:nvSpPr>
        <p:spPr>
          <a:xfrm>
            <a:off x="967740" y="1474470"/>
            <a:ext cx="7503160" cy="1616710"/>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Các vua Hùng đã có công dựng nước</a:t>
            </a:r>
          </a:p>
          <a:p>
            <a:pPr algn="ctr"/>
            <a:r>
              <a:rPr lang="en-US" sz="4400" dirty="0">
                <a:latin typeface="Times New Roman" panose="02020603050405020304" pitchFamily="18" charset="0"/>
                <a:cs typeface="Times New Roman" panose="02020603050405020304" pitchFamily="18" charset="0"/>
              </a:rPr>
              <a:t>...</a:t>
            </a:r>
          </a:p>
        </p:txBody>
      </p:sp>
      <p:sp>
        <p:nvSpPr>
          <p:cNvPr id="6" name="Rectangle 5"/>
          <p:cNvSpPr/>
          <p:nvPr/>
        </p:nvSpPr>
        <p:spPr>
          <a:xfrm>
            <a:off x="1219200" y="3505200"/>
            <a:ext cx="6781800" cy="916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a) </a:t>
            </a:r>
            <a:r>
              <a:rPr lang="en-US" sz="3600" dirty="0" err="1" smtClean="0">
                <a:latin typeface="Times New Roman" panose="02020603050405020304" pitchFamily="18" charset="0"/>
                <a:cs typeface="Times New Roman" panose="02020603050405020304" pitchFamily="18" charset="0"/>
                <a:sym typeface="+mn-ea"/>
              </a:rPr>
              <a:t>Anh em</a:t>
            </a:r>
            <a:r>
              <a:rPr lang="en-US" sz="3600" dirty="0" smtClean="0">
                <a:latin typeface="Times New Roman" panose="02020603050405020304" pitchFamily="18" charset="0"/>
                <a:cs typeface="Times New Roman" panose="02020603050405020304" pitchFamily="18" charset="0"/>
              </a:rPr>
              <a:t> ta phải giữ lấy nước</a:t>
            </a:r>
          </a:p>
        </p:txBody>
      </p:sp>
      <p:sp>
        <p:nvSpPr>
          <p:cNvPr id="7" name="Rectangle 6"/>
          <p:cNvSpPr/>
          <p:nvPr/>
        </p:nvSpPr>
        <p:spPr>
          <a:xfrm>
            <a:off x="1219200" y="4953000"/>
            <a:ext cx="6781800" cy="987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latin typeface="Times New Roman" panose="02020603050405020304" pitchFamily="18" charset="0"/>
                <a:cs typeface="Times New Roman" panose="02020603050405020304" pitchFamily="18" charset="0"/>
              </a:rPr>
              <a:t>b) </a:t>
            </a:r>
            <a:r>
              <a:rPr lang="en-US" sz="3600" dirty="0" smtClean="0">
                <a:latin typeface="Times New Roman" panose="02020603050405020304" pitchFamily="18" charset="0"/>
                <a:cs typeface="Times New Roman" panose="02020603050405020304" pitchFamily="18" charset="0"/>
                <a:sym typeface="+mn-ea"/>
              </a:rPr>
              <a:t>Bác cháu </a:t>
            </a:r>
            <a:r>
              <a:rPr lang="en-US" sz="3600" dirty="0" err="1" smtClean="0">
                <a:latin typeface="Times New Roman" panose="02020603050405020304" pitchFamily="18" charset="0"/>
                <a:cs typeface="Times New Roman" panose="02020603050405020304" pitchFamily="18" charset="0"/>
              </a:rPr>
              <a:t>ta phải giữ lấy nước</a:t>
            </a:r>
          </a:p>
        </p:txBody>
      </p:sp>
      <p:sp>
        <p:nvSpPr>
          <p:cNvPr id="9"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3" name="Smiley Face 2">
            <a:hlinkClick r:id="rId2" action="ppaction://hlinksldjump"/>
          </p:cNvPr>
          <p:cNvSpPr/>
          <p:nvPr/>
        </p:nvSpPr>
        <p:spPr>
          <a:xfrm>
            <a:off x="457200" y="6248400"/>
            <a:ext cx="533400" cy="533400"/>
          </a:xfrm>
          <a:prstGeom prst="smileyFac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grpId="1" nodeType="clickEffect">
                                  <p:stCondLst>
                                    <p:cond delay="0"/>
                                  </p:stCondLst>
                                  <p:childTnLst>
                                    <p:animClr clrSpc="hsl" dir="cw">
                                      <p:cBhvr override="childStyle">
                                        <p:cTn id="22" dur="500" fill="hold"/>
                                        <p:tgtEl>
                                          <p:spTgt spid="7"/>
                                        </p:tgtEl>
                                        <p:attrNameLst>
                                          <p:attrName>style.color</p:attrName>
                                        </p:attrNameLst>
                                      </p:cBhvr>
                                      <p:by>
                                        <p:hsl h="7200000" s="0" l="0"/>
                                      </p:by>
                                    </p:animClr>
                                    <p:animClr clrSpc="hsl" dir="cw">
                                      <p:cBhvr>
                                        <p:cTn id="23" dur="500" fill="hold"/>
                                        <p:tgtEl>
                                          <p:spTgt spid="7"/>
                                        </p:tgtEl>
                                        <p:attrNameLst>
                                          <p:attrName>fillcolor</p:attrName>
                                        </p:attrNameLst>
                                      </p:cBhvr>
                                      <p:by>
                                        <p:hsl h="7200000" s="0" l="0"/>
                                      </p:by>
                                    </p:animClr>
                                    <p:animClr clrSpc="hsl" dir="cw">
                                      <p:cBhvr>
                                        <p:cTn id="24" dur="500" fill="hold"/>
                                        <p:tgtEl>
                                          <p:spTgt spid="7"/>
                                        </p:tgtEl>
                                        <p:attrNameLst>
                                          <p:attrName>stroke.color</p:attrName>
                                        </p:attrNameLst>
                                      </p:cBhvr>
                                      <p:by>
                                        <p:hsl h="7200000" s="0" l="0"/>
                                      </p:by>
                                    </p:animClr>
                                    <p:set>
                                      <p:cBhvr>
                                        <p:cTn id="2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997075" y="2206625"/>
            <a:ext cx="5252720" cy="3051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600">
                <a:latin typeface="Times New Roman" panose="02020603050405020304" pitchFamily="18" charset="0"/>
              </a:rPr>
              <a:t>Dặn dò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p:nvPr/>
        </p:nvSpPr>
        <p:spPr>
          <a:xfrm>
            <a:off x="0" y="3810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u="sng" dirty="0" err="1" smtClean="0">
                <a:latin typeface="Times New Roman" panose="02020603050405020304" pitchFamily="18" charset="0"/>
                <a:cs typeface="Times New Roman" panose="02020603050405020304" pitchFamily="18" charset="0"/>
              </a:rPr>
              <a:t>Tập</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đọc</a:t>
            </a:r>
            <a:endParaRPr lang="en-US" sz="2400" u="sng" dirty="0" smtClean="0">
              <a:latin typeface="Times New Roman" panose="02020603050405020304" pitchFamily="18" charset="0"/>
              <a:cs typeface="Times New Roman" panose="02020603050405020304" pitchFamily="18" charset="0"/>
            </a:endParaRPr>
          </a:p>
          <a:p>
            <a:r>
              <a:rPr lang="en-US" sz="3200" b="1" dirty="0">
                <a:solidFill>
                  <a:srgbClr val="C00000"/>
                </a:solidFill>
                <a:latin typeface="Times New Roman" panose="02020603050405020304" pitchFamily="18" charset="0"/>
                <a:cs typeface="Times New Roman" panose="02020603050405020304" pitchFamily="18" charset="0"/>
              </a:rPr>
              <a:t>Phong cảnh đền Hùng</a:t>
            </a:r>
          </a:p>
        </p:txBody>
      </p:sp>
      <p:pic>
        <p:nvPicPr>
          <p:cNvPr id="3" name="Picture 2" descr="scan00221.jpg"/>
          <p:cNvPicPr>
            <a:picLocks noChangeAspect="1"/>
          </p:cNvPicPr>
          <p:nvPr/>
        </p:nvPicPr>
        <p:blipFill>
          <a:blip r:embed="rId2"/>
          <a:stretch>
            <a:fillRect/>
          </a:stretch>
        </p:blipFill>
        <p:spPr>
          <a:xfrm>
            <a:off x="1049655" y="1689100"/>
            <a:ext cx="7286625" cy="504317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838200" y="2514600"/>
            <a:ext cx="71628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Wingdings" panose="05000000000000000000" pitchFamily="2" charset="2"/>
              <a:buChar char="ü"/>
            </a:pPr>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1 : Từ đầu -&gt; treo chính giữa .</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838200" y="3744595"/>
            <a:ext cx="7162800" cy="10718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Wingdings" panose="05000000000000000000" pitchFamily="2" charset="2"/>
              <a:buChar char="ü"/>
            </a:pPr>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2 : Lăng các vua Hùng -&gt; đồng bằng xanh mát</a:t>
            </a:r>
            <a:r>
              <a:rPr lang="en-US" sz="320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838200" y="5029200"/>
            <a:ext cx="7162800" cy="990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457200" indent="-457200">
              <a:buFont typeface="Wingdings" panose="05000000000000000000" pitchFamily="2" charset="2"/>
              <a:buChar char="ü"/>
            </a:pPr>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3 : P</a:t>
            </a:r>
            <a:r>
              <a:rPr lang="en-US" sz="3200" dirty="0" err="1" smtClean="0">
                <a:latin typeface="Times New Roman" panose="02020603050405020304" pitchFamily="18" charset="0"/>
                <a:cs typeface="Times New Roman" panose="02020603050405020304" pitchFamily="18" charset="0"/>
              </a:rPr>
              <a:t>hần còn lại</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8"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dirty="0">
                <a:latin typeface="Times New Roman" panose="02020603050405020304" pitchFamily="18" charset="0"/>
                <a:cs typeface="Times New Roman" panose="02020603050405020304" pitchFamily="18" charset="0"/>
              </a:rPr>
              <a:t>Phong cảnh đền Hùng</a:t>
            </a:r>
          </a:p>
        </p:txBody>
      </p:sp>
      <p:sp>
        <p:nvSpPr>
          <p:cNvPr id="3" name="TextBox 2"/>
          <p:cNvSpPr txBox="1"/>
          <p:nvPr/>
        </p:nvSpPr>
        <p:spPr>
          <a:xfrm>
            <a:off x="834887" y="1447800"/>
            <a:ext cx="2438400" cy="646331"/>
          </a:xfrm>
          <a:prstGeom prst="rect">
            <a:avLst/>
          </a:prstGeom>
          <a:noFill/>
        </p:spPr>
        <p:txBody>
          <a:bodyPr wrap="square" rtlCol="0">
            <a:spAutoFit/>
          </a:bodyPr>
          <a:lstStyle/>
          <a:p>
            <a:r>
              <a:rPr lang="en-US" sz="3600" b="1" smtClean="0">
                <a:solidFill>
                  <a:srgbClr val="C00000"/>
                </a:solidFill>
                <a:latin typeface="Times New Roman" panose="02020603050405020304" pitchFamily="18" charset="0"/>
                <a:cs typeface="Times New Roman" panose="02020603050405020304" pitchFamily="18" charset="0"/>
              </a:rPr>
              <a:t>Chia đoạn:</a:t>
            </a:r>
            <a:endParaRPr lang="vi-VN" sz="36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Arrow 4"/>
          <p:cNvSpPr/>
          <p:nvPr/>
        </p:nvSpPr>
        <p:spPr>
          <a:xfrm>
            <a:off x="306457" y="1524000"/>
            <a:ext cx="4114800" cy="18288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Luyện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đọc</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6" name="Oval 5">
            <a:hlinkClick r:id="rId2" action="ppaction://hlinksldjump"/>
          </p:cNvPr>
          <p:cNvSpPr/>
          <p:nvPr/>
        </p:nvSpPr>
        <p:spPr>
          <a:xfrm>
            <a:off x="424070" y="3810000"/>
            <a:ext cx="2362200" cy="1295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Đoạn</a:t>
            </a:r>
            <a:r>
              <a:rPr lang="en-US" sz="3200" b="1" dirty="0" smtClean="0">
                <a:solidFill>
                  <a:schemeClr val="tx1"/>
                </a:solidFill>
                <a:latin typeface="Times New Roman" panose="02020603050405020304" pitchFamily="18" charset="0"/>
                <a:cs typeface="Times New Roman" panose="02020603050405020304" pitchFamily="18" charset="0"/>
              </a:rPr>
              <a:t> 1</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Oval 6">
            <a:hlinkClick r:id="rId3" action="ppaction://hlinksldjump"/>
          </p:cNvPr>
          <p:cNvSpPr/>
          <p:nvPr/>
        </p:nvSpPr>
        <p:spPr>
          <a:xfrm>
            <a:off x="3276600" y="3819939"/>
            <a:ext cx="2362200" cy="1295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Đoạn</a:t>
            </a:r>
            <a:r>
              <a:rPr lang="en-US" sz="3200" b="1" dirty="0" smtClean="0">
                <a:solidFill>
                  <a:schemeClr val="tx1"/>
                </a:solidFill>
                <a:latin typeface="Times New Roman" panose="02020603050405020304" pitchFamily="18" charset="0"/>
                <a:cs typeface="Times New Roman" panose="02020603050405020304" pitchFamily="18" charset="0"/>
              </a:rPr>
              <a:t> 2</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Oval 8">
            <a:hlinkClick r:id="rId4" action="ppaction://hlinksldjump"/>
          </p:cNvPr>
          <p:cNvSpPr/>
          <p:nvPr/>
        </p:nvSpPr>
        <p:spPr>
          <a:xfrm>
            <a:off x="6248400" y="3793435"/>
            <a:ext cx="2438400" cy="1295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Đoạn</a:t>
            </a:r>
            <a:r>
              <a:rPr lang="en-US" sz="3200" b="1" dirty="0" smtClean="0">
                <a:solidFill>
                  <a:schemeClr val="tx1"/>
                </a:solidFill>
                <a:latin typeface="Times New Roman" panose="02020603050405020304" pitchFamily="18" charset="0"/>
                <a:cs typeface="Times New Roman" panose="02020603050405020304" pitchFamily="18" charset="0"/>
              </a:rPr>
              <a:t> 3</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Action Button: Forward or Next 3">
            <a:hlinkClick r:id="rId5" action="ppaction://hlinksldjump" highlightClick="1"/>
          </p:cNvPr>
          <p:cNvSpPr/>
          <p:nvPr/>
        </p:nvSpPr>
        <p:spPr>
          <a:xfrm>
            <a:off x="8229600" y="6324600"/>
            <a:ext cx="9144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6"/>
                                        </p:tgtEl>
                                      </p:cBhvr>
                                    </p:animEffect>
                                    <p:animScale>
                                      <p:cBhvr>
                                        <p:cTn id="2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609600" y="152400"/>
            <a:ext cx="8153400" cy="944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516903" y="1219200"/>
            <a:ext cx="4040188" cy="639762"/>
          </a:xfrm>
        </p:spPr>
        <p:txBody>
          <a:bodyPr/>
          <a:lstStyle/>
          <a:p>
            <a:pPr algn="ctr"/>
            <a:r>
              <a:rPr lang="en-US" sz="2800" smtClean="0">
                <a:solidFill>
                  <a:srgbClr val="002060"/>
                </a:solidFill>
                <a:latin typeface="Times New Roman" panose="02020603050405020304" pitchFamily="18" charset="0"/>
                <a:cs typeface="Times New Roman" panose="02020603050405020304" pitchFamily="18" charset="0"/>
              </a:rPr>
              <a:t>Luyện đọc</a:t>
            </a:r>
            <a:endParaRPr lang="vi-VN" sz="2800">
              <a:solidFill>
                <a:srgbClr val="002060"/>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3"/>
          </p:nvPr>
        </p:nvSpPr>
        <p:spPr>
          <a:xfrm>
            <a:off x="4578626" y="1219200"/>
            <a:ext cx="4041775" cy="639762"/>
          </a:xfrm>
        </p:spPr>
        <p:txBody>
          <a:bodyPr/>
          <a:lstStyle/>
          <a:p>
            <a:pPr algn="ctr"/>
            <a:r>
              <a:rPr lang="en-US" sz="2800" smtClean="0">
                <a:solidFill>
                  <a:srgbClr val="002060"/>
                </a:solidFill>
                <a:latin typeface="Times New Roman" panose="02020603050405020304" pitchFamily="18" charset="0"/>
                <a:cs typeface="Times New Roman" panose="02020603050405020304" pitchFamily="18" charset="0"/>
              </a:rPr>
              <a:t>Tìm hiểu bài</a:t>
            </a:r>
            <a:endParaRPr lang="vi-VN" sz="2800">
              <a:solidFill>
                <a:srgbClr val="00206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2"/>
          </p:nvPr>
        </p:nvSpPr>
        <p:spPr>
          <a:xfrm>
            <a:off x="381000" y="1820379"/>
            <a:ext cx="3430588" cy="2625725"/>
          </a:xfrm>
        </p:spPr>
        <p:txBody>
          <a:bodyPr>
            <a:normAutofit/>
          </a:bodyPr>
          <a:lstStyle/>
          <a:p>
            <a:pPr marL="285750" indent="-285750"/>
            <a:r>
              <a:rPr lang="en-US" sz="2800" u="sng">
                <a:latin typeface="Times New Roman" panose="02020603050405020304" pitchFamily="18" charset="0"/>
                <a:cs typeface="Times New Roman" panose="02020603050405020304" pitchFamily="18" charset="0"/>
              </a:rPr>
              <a:t>uy</a:t>
            </a:r>
            <a:r>
              <a:rPr lang="en-US" sz="2800">
                <a:latin typeface="Times New Roman" panose="02020603050405020304" pitchFamily="18" charset="0"/>
                <a:cs typeface="Times New Roman" panose="02020603050405020304" pitchFamily="18" charset="0"/>
              </a:rPr>
              <a:t> nghiêm .</a:t>
            </a:r>
          </a:p>
          <a:p>
            <a:pPr marL="285750" indent="-285750"/>
            <a:r>
              <a:rPr lang="en-US" sz="2800">
                <a:latin typeface="Times New Roman" panose="02020603050405020304" pitchFamily="18" charset="0"/>
                <a:cs typeface="Times New Roman" panose="02020603050405020304" pitchFamily="18" charset="0"/>
              </a:rPr>
              <a:t>h</a:t>
            </a:r>
            <a:r>
              <a:rPr lang="en-US" sz="2800" u="sng">
                <a:latin typeface="Times New Roman" panose="02020603050405020304" pitchFamily="18" charset="0"/>
                <a:cs typeface="Times New Roman" panose="02020603050405020304" pitchFamily="18" charset="0"/>
              </a:rPr>
              <a:t>oành</a:t>
            </a:r>
            <a:r>
              <a:rPr lang="en-US" sz="2800">
                <a:latin typeface="Times New Roman" panose="02020603050405020304" pitchFamily="18" charset="0"/>
                <a:cs typeface="Times New Roman" panose="02020603050405020304" pitchFamily="18" charset="0"/>
              </a:rPr>
              <a:t> phi</a:t>
            </a:r>
          </a:p>
          <a:p>
            <a:pPr marL="285750" indent="-285750"/>
            <a:r>
              <a:rPr lang="en-US" sz="2800" u="sng">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òi </a:t>
            </a:r>
            <a:r>
              <a:rPr lang="en-US" sz="2800" u="sng">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ọi .</a:t>
            </a:r>
          </a:p>
          <a:p>
            <a:pPr marL="285750" indent="-285750"/>
            <a:r>
              <a:rPr lang="en-US" sz="2800">
                <a:latin typeface="Times New Roman" panose="02020603050405020304" pitchFamily="18" charset="0"/>
                <a:cs typeface="Times New Roman" panose="02020603050405020304" pitchFamily="18" charset="0"/>
              </a:rPr>
              <a:t>x</a:t>
            </a:r>
            <a:r>
              <a:rPr lang="en-US" sz="2800" u="sng">
                <a:latin typeface="Times New Roman" panose="02020603050405020304" pitchFamily="18" charset="0"/>
                <a:cs typeface="Times New Roman" panose="02020603050405020304" pitchFamily="18" charset="0"/>
              </a:rPr>
              <a:t>òe</a:t>
            </a:r>
            <a:r>
              <a:rPr lang="en-US" sz="2800">
                <a:latin typeface="Times New Roman" panose="02020603050405020304" pitchFamily="18" charset="0"/>
                <a:cs typeface="Times New Roman" panose="02020603050405020304" pitchFamily="18" charset="0"/>
              </a:rPr>
              <a:t> hoa . </a:t>
            </a:r>
          </a:p>
          <a:p>
            <a:pPr marL="285750" indent="-285750"/>
            <a:r>
              <a:rPr lang="en-US" sz="2800" u="sng">
                <a:latin typeface="Times New Roman" panose="02020603050405020304" pitchFamily="18" charset="0"/>
                <a:cs typeface="Times New Roman" panose="02020603050405020304" pitchFamily="18" charset="0"/>
              </a:rPr>
              <a:t>s</a:t>
            </a:r>
            <a:r>
              <a:rPr lang="en-US" sz="2800">
                <a:latin typeface="Times New Roman" panose="02020603050405020304" pitchFamily="18" charset="0"/>
                <a:cs typeface="Times New Roman" panose="02020603050405020304" pitchFamily="18" charset="0"/>
              </a:rPr>
              <a:t>ừng </a:t>
            </a:r>
            <a:r>
              <a:rPr lang="en-US" sz="2800" u="sng">
                <a:latin typeface="Times New Roman" panose="02020603050405020304" pitchFamily="18" charset="0"/>
                <a:cs typeface="Times New Roman" panose="02020603050405020304" pitchFamily="18" charset="0"/>
              </a:rPr>
              <a:t>s</a:t>
            </a:r>
            <a:r>
              <a:rPr lang="en-US" sz="2800">
                <a:latin typeface="Times New Roman" panose="02020603050405020304" pitchFamily="18" charset="0"/>
                <a:cs typeface="Times New Roman" panose="02020603050405020304" pitchFamily="18" charset="0"/>
              </a:rPr>
              <a:t>ững .</a:t>
            </a:r>
          </a:p>
          <a:p>
            <a:pPr marL="0" indent="0">
              <a:buNone/>
            </a:pPr>
            <a:endParaRPr lang="vi-VN" sz="280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5029200" y="1905000"/>
            <a:ext cx="3657600" cy="3951288"/>
          </a:xfrm>
        </p:spPr>
        <p:txBody>
          <a:bodyPr>
            <a:normAutofit/>
          </a:bodyPr>
          <a:lstStyle/>
          <a:p>
            <a:r>
              <a:rPr lang="en-US" sz="2800" smtClean="0">
                <a:latin typeface="Times New Roman" panose="02020603050405020304" pitchFamily="18" charset="0"/>
                <a:cs typeface="Times New Roman" panose="02020603050405020304" pitchFamily="18" charset="0"/>
              </a:rPr>
              <a:t>bức hoành phi</a:t>
            </a:r>
          </a:p>
          <a:p>
            <a:r>
              <a:rPr lang="en-US" sz="2800" smtClean="0">
                <a:latin typeface="Times New Roman" panose="02020603050405020304" pitchFamily="18" charset="0"/>
                <a:cs typeface="Times New Roman" panose="02020603050405020304" pitchFamily="18" charset="0"/>
              </a:rPr>
              <a:t>ngọc phả</a:t>
            </a:r>
          </a:p>
          <a:p>
            <a:r>
              <a:rPr lang="en-US" sz="2800" smtClean="0">
                <a:latin typeface="Times New Roman" panose="02020603050405020304" pitchFamily="18" charset="0"/>
                <a:cs typeface="Times New Roman" panose="02020603050405020304" pitchFamily="18" charset="0"/>
              </a:rPr>
              <a:t>ngã Ba Hạc</a:t>
            </a:r>
            <a:endParaRPr lang="en-US" sz="2800" b="1"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Nam quốc sơn hà</a:t>
            </a:r>
          </a:p>
          <a:p>
            <a:r>
              <a:rPr lang="en-US" sz="2800" smtClean="0">
                <a:latin typeface="Times New Roman" panose="02020603050405020304" pitchFamily="18" charset="0"/>
                <a:cs typeface="Times New Roman" panose="02020603050405020304" pitchFamily="18" charset="0"/>
              </a:rPr>
              <a:t>đất tổ</a:t>
            </a:r>
          </a:p>
          <a:p>
            <a:r>
              <a:rPr lang="en-US" sz="2800" smtClean="0">
                <a:latin typeface="Times New Roman" panose="02020603050405020304" pitchFamily="18" charset="0"/>
                <a:cs typeface="Times New Roman" panose="02020603050405020304" pitchFamily="18" charset="0"/>
              </a:rPr>
              <a:t>chi </a:t>
            </a:r>
          </a:p>
          <a:p>
            <a:endParaRPr lang="vi-VN" sz="280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4876800" y="1447800"/>
            <a:ext cx="0" cy="4572000"/>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81000" y="4419600"/>
            <a:ext cx="4495800" cy="1814830"/>
          </a:xfrm>
          <a:prstGeom prst="rect">
            <a:avLst/>
          </a:prstGeom>
          <a:noFill/>
        </p:spPr>
        <p:txBody>
          <a:bodyPr wrap="square" rtlCol="0">
            <a:spAutoFit/>
          </a:bodyPr>
          <a:lstStyle/>
          <a:p>
            <a:pPr marL="457200" indent="-457200">
              <a:buFont typeface="Arial" panose="020B0604020202020204" pitchFamily="34" charset="0"/>
              <a:buChar char="•"/>
            </a:pPr>
            <a:r>
              <a:rPr lang="vi-VN" sz="2800" smtClean="0">
                <a:latin typeface="+mj-lt"/>
              </a:rPr>
              <a:t>Trong đêm, dòng chữ vàng Nam quốc sơn hà uy nghiêm / đề ở bức hoành phi / treo chính giữa.</a:t>
            </a:r>
            <a:endParaRPr lang="vi-VN" sz="2800">
              <a:latin typeface="+mj-lt"/>
            </a:endParaRPr>
          </a:p>
        </p:txBody>
      </p:sp>
      <p:sp>
        <p:nvSpPr>
          <p:cNvPr id="18" name="Action Button: Forward or Next 17">
            <a:hlinkClick r:id="" action="ppaction://hlinkshowjump?jump=nextslide" highlightClick="1"/>
          </p:cNvPr>
          <p:cNvSpPr/>
          <p:nvPr/>
        </p:nvSpPr>
        <p:spPr>
          <a:xfrm>
            <a:off x="8534400" y="1981200"/>
            <a:ext cx="533400" cy="381000"/>
          </a:xfrm>
          <a:prstGeom prst="actionButtonForwardNex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19" name="Action Button: End 18">
            <a:hlinkClick r:id="rId2" action="ppaction://hlinksldjump" highlightClick="1"/>
          </p:cNvPr>
          <p:cNvSpPr/>
          <p:nvPr/>
        </p:nvSpPr>
        <p:spPr>
          <a:xfrm>
            <a:off x="8534400" y="2514600"/>
            <a:ext cx="533400" cy="381000"/>
          </a:xfrm>
          <a:prstGeom prst="actionButtonEn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20" name="Action Button: End 19">
            <a:hlinkClick r:id="rId3" action="ppaction://hlinksldjump" highlightClick="1"/>
          </p:cNvPr>
          <p:cNvSpPr/>
          <p:nvPr/>
        </p:nvSpPr>
        <p:spPr>
          <a:xfrm>
            <a:off x="8534400" y="2981325"/>
            <a:ext cx="533400" cy="304800"/>
          </a:xfrm>
          <a:prstGeom prst="actionButtonEn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21" name="Action Button: Home 20">
            <a:hlinkClick r:id="rId4" action="ppaction://hlinksldjump" highlightClick="1"/>
          </p:cNvPr>
          <p:cNvSpPr/>
          <p:nvPr/>
        </p:nvSpPr>
        <p:spPr>
          <a:xfrm>
            <a:off x="8191500" y="6390861"/>
            <a:ext cx="876300" cy="457200"/>
          </a:xfrm>
          <a:prstGeom prst="actionButtonHom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sp>
        <p:nvSpPr>
          <p:cNvPr id="2" name="TextBox 15"/>
          <p:cNvSpPr txBox="1"/>
          <p:nvPr/>
        </p:nvSpPr>
        <p:spPr>
          <a:xfrm>
            <a:off x="381000" y="4575810"/>
            <a:ext cx="4495800" cy="1814830"/>
          </a:xfrm>
          <a:prstGeom prst="rect">
            <a:avLst/>
          </a:prstGeom>
          <a:noFill/>
        </p:spPr>
        <p:txBody>
          <a:bodyPr wrap="square" rtlCol="0">
            <a:spAutoFit/>
          </a:bodyPr>
          <a:lstStyle/>
          <a:p>
            <a:pPr marL="457200" indent="-457200">
              <a:buFont typeface="Arial" panose="020B0604020202020204" pitchFamily="34" charset="0"/>
              <a:buChar char="•"/>
            </a:pPr>
            <a:r>
              <a:rPr lang="vi-VN" sz="2800">
                <a:latin typeface="+mj-lt"/>
              </a:rPr>
              <a:t>Dãy Tam Đảo như bức tường xanh / sừng sững chắn ngang bên phải / đỡ lấy mây trời cuồn cuộn.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arn(inVertic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down)">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wipe(down)">
                                      <p:cBhvr>
                                        <p:cTn id="52" dur="500"/>
                                        <p:tgtEl>
                                          <p:spTgt spid="6">
                                            <p:txEl>
                                              <p:pRg st="4" end="4"/>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barn(inVertical)">
                                      <p:cBhvr>
                                        <p:cTn id="55" dur="500"/>
                                        <p:tgtEl>
                                          <p:spTgt spid="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barn(inVertical)">
                                      <p:cBhvr>
                                        <p:cTn id="60" dur="500"/>
                                        <p:tgtEl>
                                          <p:spTgt spid="1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0" nodeType="clickEffect">
                                  <p:stCondLst>
                                    <p:cond delay="0"/>
                                  </p:stCondLst>
                                  <p:childTnLst>
                                    <p:animEffect transition="out" filter="blinds(horizontal)">
                                      <p:cBhvr>
                                        <p:cTn id="64" dur="500"/>
                                        <p:tgtEl>
                                          <p:spTgt spid="16">
                                            <p:txEl>
                                              <p:pRg st="0" end="0"/>
                                            </p:txEl>
                                          </p:spTgt>
                                        </p:tgtEl>
                                      </p:cBhvr>
                                    </p:animEffect>
                                    <p:set>
                                      <p:cBhvr>
                                        <p:cTn id="65"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
                                            <p:txEl>
                                              <p:pRg st="0" end="0"/>
                                            </p:txEl>
                                          </p:spTgt>
                                        </p:tgtEl>
                                        <p:attrNameLst>
                                          <p:attrName>style.visibility</p:attrName>
                                        </p:attrNameLst>
                                      </p:cBhvr>
                                      <p:to>
                                        <p:strVal val="visible"/>
                                      </p:to>
                                    </p:set>
                                    <p:animEffect transition="in" filter="barn(inVertical)">
                                      <p:cBhvr>
                                        <p:cTn id="7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build="allAtOnce" bldLvl="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p:nvPr/>
        </p:nvSpPr>
        <p:spPr>
          <a:xfrm>
            <a:off x="546735" y="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pic>
        <p:nvPicPr>
          <p:cNvPr id="2" name="Picture 1" descr="cuonthucaudoimaihoarong_814_35d24"/>
          <p:cNvPicPr>
            <a:picLocks noChangeAspect="1"/>
          </p:cNvPicPr>
          <p:nvPr/>
        </p:nvPicPr>
        <p:blipFill>
          <a:blip r:embed="rId2"/>
          <a:stretch>
            <a:fillRect/>
          </a:stretch>
        </p:blipFill>
        <p:spPr>
          <a:xfrm>
            <a:off x="5443220" y="1188720"/>
            <a:ext cx="3592195" cy="4480560"/>
          </a:xfrm>
          <a:prstGeom prst="rect">
            <a:avLst/>
          </a:prstGeom>
        </p:spPr>
      </p:pic>
      <p:pic>
        <p:nvPicPr>
          <p:cNvPr id="3" name="Picture 2" descr="kich-thuoc-hoanh-phi-cau-doi"/>
          <p:cNvPicPr>
            <a:picLocks noChangeAspect="1"/>
          </p:cNvPicPr>
          <p:nvPr/>
        </p:nvPicPr>
        <p:blipFill>
          <a:blip r:embed="rId3"/>
          <a:stretch>
            <a:fillRect/>
          </a:stretch>
        </p:blipFill>
        <p:spPr>
          <a:xfrm>
            <a:off x="58420" y="1188720"/>
            <a:ext cx="5253355" cy="4480560"/>
          </a:xfrm>
          <a:prstGeom prst="rect">
            <a:avLst/>
          </a:prstGeom>
        </p:spPr>
      </p:pic>
      <p:sp>
        <p:nvSpPr>
          <p:cNvPr id="7" name="Rounded Rectangle 6"/>
          <p:cNvSpPr/>
          <p:nvPr/>
        </p:nvSpPr>
        <p:spPr>
          <a:xfrm>
            <a:off x="434340" y="5926455"/>
            <a:ext cx="7960995" cy="7778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rPr>
              <a:t>Tấm gỗ sơn son thiếp vàng có khắc chữ Hán hoặc chữ Nôm cỡ lớn, thường treo ngang ở gian giữa nhà để thờ hoặc trang trí</a:t>
            </a:r>
          </a:p>
        </p:txBody>
      </p:sp>
      <p:sp>
        <p:nvSpPr>
          <p:cNvPr id="9" name="Left Arrow 8">
            <a:hlinkClick r:id="rId4" action="ppaction://hlinksldjump"/>
          </p:cNvPr>
          <p:cNvSpPr/>
          <p:nvPr/>
        </p:nvSpPr>
        <p:spPr>
          <a:xfrm>
            <a:off x="8693785" y="0"/>
            <a:ext cx="34163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04800" y="1958141"/>
            <a:ext cx="3733800" cy="2861310"/>
          </a:xfrm>
          <a:prstGeom prst="rect">
            <a:avLst/>
          </a:prstGeom>
          <a:noFill/>
        </p:spPr>
        <p:txBody>
          <a:bodyPr wrap="square" rtlCol="0">
            <a:spAutoFit/>
          </a:bodyPr>
          <a:lstStyle/>
          <a:p>
            <a:pPr lvl="0" algn="just"/>
            <a:r>
              <a:rPr lang="en-US" sz="3600" dirty="0">
                <a:latin typeface="Times New Roman" panose="02020603050405020304" pitchFamily="18" charset="0"/>
                <a:cs typeface="Times New Roman" panose="02020603050405020304" pitchFamily="18" charset="0"/>
              </a:rPr>
              <a:t>Sách ghi chép lai lịch, thân thế, sự nghiệp của những người được đời kính trọng, tôn tờ</a:t>
            </a:r>
          </a:p>
        </p:txBody>
      </p:sp>
      <p:sp>
        <p:nvSpPr>
          <p:cNvPr id="7" name="Title 1"/>
          <p:cNvSpPr txBox="1"/>
          <p:nvPr/>
        </p:nvSpPr>
        <p:spPr>
          <a:xfrm>
            <a:off x="6096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smtClean="0">
                <a:latin typeface="Times New Roman" panose="02020603050405020304" pitchFamily="18" charset="0"/>
                <a:cs typeface="Times New Roman" panose="02020603050405020304" pitchFamily="18" charset="0"/>
              </a:rPr>
              <a:t>Tập đọc</a:t>
            </a:r>
          </a:p>
          <a:p>
            <a:r>
              <a:rPr lang="en-US" sz="2400" smtClean="0">
                <a:latin typeface="Times New Roman" panose="02020603050405020304" pitchFamily="18" charset="0"/>
                <a:cs typeface="Times New Roman" panose="02020603050405020304" pitchFamily="18" charset="0"/>
              </a:rPr>
              <a:t>Phong cảnh đền Hùng</a:t>
            </a:r>
            <a:endParaRPr lang="en-US" sz="2400" dirty="0">
              <a:latin typeface="Times New Roman" panose="02020603050405020304" pitchFamily="18" charset="0"/>
              <a:cs typeface="Times New Roman" panose="02020603050405020304" pitchFamily="18" charset="0"/>
            </a:endParaRPr>
          </a:p>
        </p:txBody>
      </p:sp>
      <p:sp>
        <p:nvSpPr>
          <p:cNvPr id="2" name="Action Button: Back or Previous 1">
            <a:hlinkClick r:id="rId2" action="ppaction://hlinksldjump" highlightClick="1"/>
          </p:cNvPr>
          <p:cNvSpPr/>
          <p:nvPr/>
        </p:nvSpPr>
        <p:spPr>
          <a:xfrm>
            <a:off x="6601239" y="6172200"/>
            <a:ext cx="637761" cy="457200"/>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pic>
        <p:nvPicPr>
          <p:cNvPr id="3" name="Picture 2" descr="IMG_0004_REMM"/>
          <p:cNvPicPr>
            <a:picLocks noChangeAspect="1"/>
          </p:cNvPicPr>
          <p:nvPr/>
        </p:nvPicPr>
        <p:blipFill>
          <a:blip r:embed="rId3"/>
          <a:stretch>
            <a:fillRect/>
          </a:stretch>
        </p:blipFill>
        <p:spPr>
          <a:xfrm>
            <a:off x="4745355" y="1603375"/>
            <a:ext cx="3660140" cy="44831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ction Button: Back or Previous 1">
            <a:hlinkClick r:id="rId2" action="ppaction://hlinksldjump" highlightClick="1"/>
          </p:cNvPr>
          <p:cNvSpPr/>
          <p:nvPr/>
        </p:nvSpPr>
        <p:spPr>
          <a:xfrm>
            <a:off x="173990" y="4628515"/>
            <a:ext cx="685800" cy="304800"/>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p>
        </p:txBody>
      </p:sp>
      <p:pic>
        <p:nvPicPr>
          <p:cNvPr id="4" name="Picture 3" descr="nga-ba-song-Bach-hac-hotel24h"/>
          <p:cNvPicPr>
            <a:picLocks noChangeAspect="1"/>
          </p:cNvPicPr>
          <p:nvPr/>
        </p:nvPicPr>
        <p:blipFill>
          <a:blip r:embed="rId3"/>
          <a:stretch>
            <a:fillRect/>
          </a:stretch>
        </p:blipFill>
        <p:spPr>
          <a:xfrm>
            <a:off x="-51435" y="41275"/>
            <a:ext cx="4231005" cy="4121785"/>
          </a:xfrm>
          <a:prstGeom prst="rect">
            <a:avLst/>
          </a:prstGeom>
        </p:spPr>
      </p:pic>
      <p:pic>
        <p:nvPicPr>
          <p:cNvPr id="7" name="Picture 6" descr="Meeting_of_waters_from_the_air_manaus_brazil"/>
          <p:cNvPicPr>
            <a:picLocks noChangeAspect="1"/>
          </p:cNvPicPr>
          <p:nvPr/>
        </p:nvPicPr>
        <p:blipFill>
          <a:blip r:embed="rId4"/>
          <a:stretch>
            <a:fillRect/>
          </a:stretch>
        </p:blipFill>
        <p:spPr>
          <a:xfrm>
            <a:off x="4272915" y="3106420"/>
            <a:ext cx="4761230" cy="3630930"/>
          </a:xfrm>
          <a:prstGeom prst="rect">
            <a:avLst/>
          </a:prstGeom>
        </p:spPr>
      </p:pic>
      <p:sp>
        <p:nvSpPr>
          <p:cNvPr id="8" name="Rounded Rectangle 7"/>
          <p:cNvSpPr/>
          <p:nvPr/>
        </p:nvSpPr>
        <p:spPr>
          <a:xfrm>
            <a:off x="4272915" y="41910"/>
            <a:ext cx="4761865" cy="28409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rPr>
              <a:t>Ngã ba Hạc vào mùa khô rộng, nước chảy cuồn cuộn, vào mùa lũ nước đỏ ngầu phù sa. Trời nắng nhìn dòng sông như một tấm gương khổng lồ chan hòa ánh nắng. Vào những đêm trăng, mặt sông mênh mông một làn nước bạc không nhìn thấy bờ</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ập đọc&amp;quot;&quot;/&gt;&lt;property id=&quot;20307&quot; value=&quot;330&quot;/&gt;&lt;/object&gt;&lt;object type=&quot;3&quot; unique_id=&quot;10005&quot;&gt;&lt;property id=&quot;20148&quot; value=&quot;5&quot;/&gt;&lt;property id=&quot;20300&quot; value=&quot;Slide 2&quot;/&gt;&lt;property id=&quot;20307&quot; value=&quot;292&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4&quot;/&gt;&lt;/object&gt;&lt;object type=&quot;3&quot; unique_id=&quot;10009&quot;&gt;&lt;property id=&quot;20148&quot; value=&quot;5&quot;/&gt;&lt;property id=&quot;20300&quot; value=&quot;Slide 6 - &amp;quot;Tập đọc&amp;#x0D;Phong cảnh đền Hùng&amp;quot;&quot;/&gt;&lt;property id=&quot;20307&quot; value=&quot;293&quot;/&gt;&lt;/object&gt;&lt;object type=&quot;3&quot; unique_id=&quot;10010&quot;&gt;&lt;property id=&quot;20148&quot; value=&quot;5&quot;/&gt;&lt;property id=&quot;20300&quot; value=&quot;Slide 7&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94&quot;/&gt;&lt;/object&gt;&lt;object type=&quot;3&quot; unique_id=&quot;10013&quot;&gt;&lt;property id=&quot;20148&quot; value=&quot;5&quot;/&gt;&lt;property id=&quot;20300&quot; value=&quot;Slide 10&quot;/&gt;&lt;property id=&quot;20307&quot; value=&quot;295&quot;/&gt;&lt;/object&gt;&lt;object type=&quot;3&quot; unique_id=&quot;10014&quot;&gt;&lt;property id=&quot;20148&quot; value=&quot;5&quot;/&gt;&lt;property id=&quot;20300&quot; value=&quot;Slide 11&quot;/&gt;&lt;property id=&quot;20307&quot; value=&quot;329&quot;/&gt;&lt;/object&gt;&lt;object type=&quot;3&quot; unique_id=&quot;10015&quot;&gt;&lt;property id=&quot;20148&quot; value=&quot;5&quot;/&gt;&lt;property id=&quot;20300&quot; value=&quot;Slide 12&quot;/&gt;&lt;property id=&quot;20307&quot; value=&quot;276&quot;/&gt;&lt;/object&gt;&lt;object type=&quot;3&quot; unique_id=&quot;10016&quot;&gt;&lt;property id=&quot;20148&quot; value=&quot;5&quot;/&gt;&lt;property id=&quot;20300&quot; value=&quot;Slide 13&quot;/&gt;&lt;property id=&quot;20307&quot; value=&quot;277&quot;/&gt;&lt;/object&gt;&lt;object type=&quot;3&quot; unique_id=&quot;10017&quot;&gt;&lt;property id=&quot;20148&quot; value=&quot;5&quot;/&gt;&lt;property id=&quot;20300&quot; value=&quot;Slide 14&quot;/&gt;&lt;property id=&quot;20307&quot; value=&quot;315&quot;/&gt;&lt;/object&gt;&lt;object type=&quot;3&quot; unique_id=&quot;10018&quot;&gt;&lt;property id=&quot;20148&quot; value=&quot;5&quot;/&gt;&lt;property id=&quot;20300&quot; value=&quot;Slide 15&quot;/&gt;&lt;property id=&quot;20307&quot; value=&quot;278&quot;/&gt;&lt;/object&gt;&lt;object type=&quot;3&quot; unique_id=&quot;10019&quot;&gt;&lt;property id=&quot;20148&quot; value=&quot;5&quot;/&gt;&lt;property id=&quot;20300&quot; value=&quot;Slide 16&quot;/&gt;&lt;property id=&quot;20307&quot; value=&quot;275&quot;/&gt;&lt;/object&gt;&lt;object type=&quot;3&quot; unique_id=&quot;10020&quot;&gt;&lt;property id=&quot;20148&quot; value=&quot;5&quot;/&gt;&lt;property id=&quot;20300&quot; value=&quot;Slide 17&quot;/&gt;&lt;property id=&quot;20307&quot; value=&quot;280&quot;/&gt;&lt;/object&gt;&lt;object type=&quot;3&quot; unique_id=&quot;10021&quot;&gt;&lt;property id=&quot;20148&quot; value=&quot;5&quot;/&gt;&lt;property id=&quot;20300&quot; value=&quot;Slide 18&quot;/&gt;&lt;property id=&quot;20307&quot; value=&quot;281&quot;/&gt;&lt;/object&gt;&lt;object type=&quot;3&quot; unique_id=&quot;10022&quot;&gt;&lt;property id=&quot;20148&quot; value=&quot;5&quot;/&gt;&lt;property id=&quot;20300&quot; value=&quot;Slide 19&quot;/&gt;&lt;property id=&quot;20307&quot; value=&quot;291&quot;/&gt;&lt;/object&gt;&lt;object type=&quot;3&quot; unique_id=&quot;10023&quot;&gt;&lt;property id=&quot;20148&quot; value=&quot;5&quot;/&gt;&lt;property id=&quot;20300&quot; value=&quot;Slide 20&quot;/&gt;&lt;property id=&quot;20307&quot; value=&quot;282&quot;/&gt;&lt;/object&gt;&lt;object type=&quot;3&quot; unique_id=&quot;10024&quot;&gt;&lt;property id=&quot;20148&quot; value=&quot;5&quot;/&gt;&lt;property id=&quot;20300&quot; value=&quot;Slide 21&quot;/&gt;&lt;property id=&quot;20307&quot; value=&quot;296&quot;/&gt;&lt;/object&gt;&lt;object type=&quot;3&quot; unique_id=&quot;10025&quot;&gt;&lt;property id=&quot;20148&quot; value=&quot;5&quot;/&gt;&lt;property id=&quot;20300&quot; value=&quot;Slide 22&quot;/&gt;&lt;property id=&quot;20307&quot; value=&quot;283&quot;/&gt;&lt;/object&gt;&lt;object type=&quot;3&quot; unique_id=&quot;10026&quot;&gt;&lt;property id=&quot;20148&quot; value=&quot;5&quot;/&gt;&lt;property id=&quot;20300&quot; value=&quot;Slide 23&quot;/&gt;&lt;property id=&quot;20307&quot; value=&quot;287&quot;/&gt;&lt;/object&gt;&lt;object type=&quot;3&quot; unique_id=&quot;10027&quot;&gt;&lt;property id=&quot;20148&quot; value=&quot;5&quot;/&gt;&lt;property id=&quot;20300&quot; value=&quot;Slide 24&quot;/&gt;&lt;property id=&quot;20307&quot; value=&quot;284&quot;/&gt;&lt;/object&gt;&lt;object type=&quot;3&quot; unique_id=&quot;10028&quot;&gt;&lt;property id=&quot;20148&quot; value=&quot;5&quot;/&gt;&lt;property id=&quot;20300&quot; value=&quot;Slide 25&quot;/&gt;&lt;property id=&quot;20307&quot; value=&quot;288&quot;/&gt;&lt;/object&gt;&lt;object type=&quot;3&quot; unique_id=&quot;10029&quot;&gt;&lt;property id=&quot;20148&quot; value=&quot;5&quot;/&gt;&lt;property id=&quot;20300&quot; value=&quot;Slide 26&quot;/&gt;&lt;property id=&quot;20307&quot; value=&quot;316&quot;/&gt;&lt;/object&gt;&lt;/object&gt;&lt;object type=&quot;8&quot; unique_id=&quot;1005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TotalTime>
  <Words>1201</Words>
  <Application>Microsoft Office PowerPoint</Application>
  <PresentationFormat>On-screen Show (4:3)</PresentationFormat>
  <Paragraphs>116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Constantia</vt:lpstr>
      <vt:lpstr>Times New Roman</vt:lpstr>
      <vt:lpstr>Wingdings</vt:lpstr>
      <vt:lpstr>Wingdings 2</vt:lpstr>
      <vt:lpstr>Flow</vt:lpstr>
      <vt:lpstr>Tập đọc</vt:lpstr>
      <vt:lpstr>PowerPoint Presentation</vt:lpstr>
      <vt:lpstr>PowerPoint Presentation</vt:lpstr>
      <vt:lpstr>PowerPoint Presentation</vt:lpstr>
      <vt:lpstr>PowerPoint Presentation</vt:lpstr>
      <vt:lpstr>Tập đọc Phong cảnh đền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Ngoc Tram</cp:lastModifiedBy>
  <cp:revision>110</cp:revision>
  <dcterms:created xsi:type="dcterms:W3CDTF">2016-02-22T00:56:00Z</dcterms:created>
  <dcterms:modified xsi:type="dcterms:W3CDTF">2022-02-21T04:25:50Z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1033-10.2.0.5965</vt:lpwstr>
  </property>
</Properties>
</file>